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eg"/>
  <Override PartName="/ppt/media/image8.jpg" ContentType="image/jpeg"/>
  <Override PartName="/ppt/media/image20.jpg" ContentType="image/jpeg"/>
  <Override PartName="/ppt/media/image29.jpg" ContentType="image/jpeg"/>
  <Override PartName="/ppt/media/image31.jpg" ContentType="image/jpeg"/>
  <Override PartName="/ppt/media/image33.jpg" ContentType="image/jpeg"/>
  <Override PartName="/ppt/media/image34.jpg" ContentType="image/jpeg"/>
  <Override PartName="/ppt/media/image36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121" r:id="rId2"/>
    <p:sldId id="355" r:id="rId3"/>
    <p:sldId id="356" r:id="rId4"/>
    <p:sldId id="969" r:id="rId5"/>
    <p:sldId id="970" r:id="rId6"/>
    <p:sldId id="357" r:id="rId7"/>
    <p:sldId id="1126" r:id="rId8"/>
    <p:sldId id="1127" r:id="rId9"/>
    <p:sldId id="1128" r:id="rId10"/>
    <p:sldId id="1129" r:id="rId11"/>
    <p:sldId id="358" r:id="rId12"/>
    <p:sldId id="359" r:id="rId13"/>
    <p:sldId id="361" r:id="rId14"/>
    <p:sldId id="362" r:id="rId15"/>
    <p:sldId id="363" r:id="rId16"/>
    <p:sldId id="364" r:id="rId17"/>
    <p:sldId id="371" r:id="rId18"/>
    <p:sldId id="373" r:id="rId19"/>
    <p:sldId id="374" r:id="rId20"/>
    <p:sldId id="968" r:id="rId21"/>
    <p:sldId id="963" r:id="rId22"/>
    <p:sldId id="964" r:id="rId23"/>
    <p:sldId id="965" r:id="rId24"/>
    <p:sldId id="1123" r:id="rId25"/>
    <p:sldId id="966" r:id="rId26"/>
    <p:sldId id="1130" r:id="rId27"/>
    <p:sldId id="1124" r:id="rId28"/>
    <p:sldId id="1125" r:id="rId29"/>
    <p:sldId id="1131" r:id="rId30"/>
    <p:sldId id="1132" r:id="rId31"/>
    <p:sldId id="1133" r:id="rId32"/>
    <p:sldId id="1134" r:id="rId33"/>
    <p:sldId id="1135" r:id="rId34"/>
    <p:sldId id="1136" r:id="rId35"/>
    <p:sldId id="1101" r:id="rId36"/>
  </p:sldIdLst>
  <p:sldSz cx="9144000" cy="6858000" type="screen4x3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>
        <p:scale>
          <a:sx n="100" d="100"/>
          <a:sy n="100" d="100"/>
        </p:scale>
        <p:origin x="-110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95408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715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6F40D6-44E2-47DF-B022-5FEF98C219BB}" type="datetimeFigureOut">
              <a:rPr lang="ar-JO" smtClean="0"/>
              <a:t>03/01/1444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595408" y="6456218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15" y="6456218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6EF252-19A5-4C23-8719-03E264533F4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565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694" y="0"/>
            <a:ext cx="4278842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D705-0619-403C-90D2-E16059E96CB9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382"/>
            <a:ext cx="789940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842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694" y="6456219"/>
            <a:ext cx="4278842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61C2-1F0B-4194-8252-25847263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77800"/>
          </a:xfrm>
          <a:custGeom>
            <a:avLst/>
            <a:gdLst/>
            <a:ahLst/>
            <a:cxnLst/>
            <a:rect l="l" t="t" r="r" b="b"/>
            <a:pathLst>
              <a:path w="9144000" h="177800">
                <a:moveTo>
                  <a:pt x="9144000" y="0"/>
                </a:moveTo>
                <a:lnTo>
                  <a:pt x="0" y="0"/>
                </a:lnTo>
                <a:lnTo>
                  <a:pt x="0" y="177800"/>
                </a:lnTo>
                <a:lnTo>
                  <a:pt x="9144000" y="17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2312" y="4416297"/>
            <a:ext cx="7773034" cy="1343660"/>
          </a:xfrm>
          <a:custGeom>
            <a:avLst/>
            <a:gdLst/>
            <a:ahLst/>
            <a:cxnLst/>
            <a:rect l="l" t="t" r="r" b="b"/>
            <a:pathLst>
              <a:path w="7773034" h="1343660">
                <a:moveTo>
                  <a:pt x="7548562" y="0"/>
                </a:moveTo>
                <a:lnTo>
                  <a:pt x="223862" y="0"/>
                </a:lnTo>
                <a:lnTo>
                  <a:pt x="178747" y="4552"/>
                </a:lnTo>
                <a:lnTo>
                  <a:pt x="136726" y="17607"/>
                </a:lnTo>
                <a:lnTo>
                  <a:pt x="98699" y="38261"/>
                </a:lnTo>
                <a:lnTo>
                  <a:pt x="65568" y="65611"/>
                </a:lnTo>
                <a:lnTo>
                  <a:pt x="38232" y="98753"/>
                </a:lnTo>
                <a:lnTo>
                  <a:pt x="17592" y="136784"/>
                </a:lnTo>
                <a:lnTo>
                  <a:pt x="4548" y="178801"/>
                </a:lnTo>
                <a:lnTo>
                  <a:pt x="0" y="223900"/>
                </a:lnTo>
                <a:lnTo>
                  <a:pt x="0" y="1119377"/>
                </a:lnTo>
                <a:lnTo>
                  <a:pt x="4548" y="1164485"/>
                </a:lnTo>
                <a:lnTo>
                  <a:pt x="17592" y="1206500"/>
                </a:lnTo>
                <a:lnTo>
                  <a:pt x="38232" y="1244521"/>
                </a:lnTo>
                <a:lnTo>
                  <a:pt x="65568" y="1277650"/>
                </a:lnTo>
                <a:lnTo>
                  <a:pt x="98699" y="1304984"/>
                </a:lnTo>
                <a:lnTo>
                  <a:pt x="136726" y="1325623"/>
                </a:lnTo>
                <a:lnTo>
                  <a:pt x="178747" y="1338667"/>
                </a:lnTo>
                <a:lnTo>
                  <a:pt x="223862" y="1343215"/>
                </a:lnTo>
                <a:lnTo>
                  <a:pt x="7548562" y="1343215"/>
                </a:lnTo>
                <a:lnTo>
                  <a:pt x="7593661" y="1338667"/>
                </a:lnTo>
                <a:lnTo>
                  <a:pt x="7635678" y="1325623"/>
                </a:lnTo>
                <a:lnTo>
                  <a:pt x="7673709" y="1304984"/>
                </a:lnTo>
                <a:lnTo>
                  <a:pt x="7706852" y="1277650"/>
                </a:lnTo>
                <a:lnTo>
                  <a:pt x="7734202" y="1244521"/>
                </a:lnTo>
                <a:lnTo>
                  <a:pt x="7754856" y="1206500"/>
                </a:lnTo>
                <a:lnTo>
                  <a:pt x="7767911" y="1164485"/>
                </a:lnTo>
                <a:lnTo>
                  <a:pt x="7772463" y="1119377"/>
                </a:lnTo>
                <a:lnTo>
                  <a:pt x="7772463" y="223900"/>
                </a:lnTo>
                <a:lnTo>
                  <a:pt x="7767911" y="178801"/>
                </a:lnTo>
                <a:lnTo>
                  <a:pt x="7754856" y="136784"/>
                </a:lnTo>
                <a:lnTo>
                  <a:pt x="7734202" y="98753"/>
                </a:lnTo>
                <a:lnTo>
                  <a:pt x="7706852" y="65611"/>
                </a:lnTo>
                <a:lnTo>
                  <a:pt x="7673709" y="38261"/>
                </a:lnTo>
                <a:lnTo>
                  <a:pt x="7635678" y="17607"/>
                </a:lnTo>
                <a:lnTo>
                  <a:pt x="7593661" y="4552"/>
                </a:lnTo>
                <a:lnTo>
                  <a:pt x="7548562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6454" y="3105086"/>
            <a:ext cx="2371090" cy="92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9647" y="4569523"/>
            <a:ext cx="7164704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77800"/>
          </a:xfrm>
          <a:custGeom>
            <a:avLst/>
            <a:gdLst/>
            <a:ahLst/>
            <a:cxnLst/>
            <a:rect l="l" t="t" r="r" b="b"/>
            <a:pathLst>
              <a:path w="9144000" h="177800">
                <a:moveTo>
                  <a:pt x="9144000" y="0"/>
                </a:moveTo>
                <a:lnTo>
                  <a:pt x="0" y="0"/>
                </a:lnTo>
                <a:lnTo>
                  <a:pt x="0" y="177800"/>
                </a:lnTo>
                <a:lnTo>
                  <a:pt x="9144000" y="17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384" y="437515"/>
            <a:ext cx="7809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469" y="1388783"/>
            <a:ext cx="7719060" cy="358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525" y="6719341"/>
            <a:ext cx="69088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22057" y="6719341"/>
            <a:ext cx="27609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0130" y="6667024"/>
            <a:ext cx="220979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9144000" cy="2743200"/>
            <a:chOff x="0" y="1600200"/>
            <a:chExt cx="9144000" cy="2743200"/>
          </a:xfrm>
        </p:grpSpPr>
        <p:sp>
          <p:nvSpPr>
            <p:cNvPr id="3" name="object 3"/>
            <p:cNvSpPr/>
            <p:nvPr/>
          </p:nvSpPr>
          <p:spPr>
            <a:xfrm>
              <a:off x="0" y="1600200"/>
              <a:ext cx="9144000" cy="2743200"/>
            </a:xfrm>
            <a:custGeom>
              <a:avLst/>
              <a:gdLst/>
              <a:ahLst/>
              <a:cxnLst/>
              <a:rect l="l" t="t" r="r" b="b"/>
              <a:pathLst>
                <a:path w="9144000" h="2743200">
                  <a:moveTo>
                    <a:pt x="9144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9144000" y="2743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5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3651" y="1600200"/>
              <a:ext cx="4570348" cy="274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92621" y="1963447"/>
            <a:ext cx="3788410" cy="201670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88300"/>
              </a:lnSpc>
              <a:spcBef>
                <a:spcPts val="520"/>
              </a:spcBef>
            </a:pPr>
            <a:r>
              <a:rPr lang="en-US" sz="3600" spc="-5" dirty="0">
                <a:latin typeface="Arial"/>
                <a:cs typeface="Arial"/>
              </a:rPr>
              <a:t/>
            </a:r>
            <a:br>
              <a:rPr lang="en-US" sz="3600" spc="-5" dirty="0">
                <a:latin typeface="Arial"/>
                <a:cs typeface="Arial"/>
              </a:rPr>
            </a:br>
            <a:r>
              <a:rPr sz="3600" spc="-5" dirty="0">
                <a:latin typeface="Arial"/>
                <a:cs typeface="Arial"/>
              </a:rPr>
              <a:t>Networks </a:t>
            </a:r>
            <a:r>
              <a:rPr lang="en-US" sz="3600" spc="-4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lang="en-US" sz="3600" spc="-10" dirty="0">
                <a:solidFill>
                  <a:srgbClr val="FFFFFF"/>
                </a:solidFill>
                <a:latin typeface="Carlito"/>
                <a:cs typeface="Carlito"/>
              </a:rPr>
              <a:t>un</a:t>
            </a:r>
            <a:r>
              <a:rPr lang="en-US" sz="36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lang="en-US" sz="3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600" spc="-3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lang="en-US" sz="36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lang="en-US" sz="360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lang="en-US" sz="3600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lang="en-US" sz="3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600" spc="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lang="en-US" sz="36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lang="en-US" sz="3600" dirty="0">
                <a:latin typeface="Carlito"/>
                <a:cs typeface="Carlito"/>
              </a:rPr>
              <a:t/>
            </a:r>
            <a:br>
              <a:rPr lang="en-US" sz="3600" dirty="0">
                <a:latin typeface="Carlito"/>
                <a:cs typeface="Carlito"/>
              </a:rPr>
            </a:br>
            <a:endParaRPr sz="3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6040" y="4495800"/>
            <a:ext cx="3931920" cy="1152525"/>
          </a:xfrm>
          <a:custGeom>
            <a:avLst/>
            <a:gdLst/>
            <a:ahLst/>
            <a:cxnLst/>
            <a:rect l="l" t="t" r="r" b="b"/>
            <a:pathLst>
              <a:path w="3291840" h="1152525">
                <a:moveTo>
                  <a:pt x="3099816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247"/>
                </a:lnTo>
                <a:lnTo>
                  <a:pt x="5071" y="1004274"/>
                </a:lnTo>
                <a:lnTo>
                  <a:pt x="19518" y="1044691"/>
                </a:lnTo>
                <a:lnTo>
                  <a:pt x="42187" y="1080345"/>
                </a:lnTo>
                <a:lnTo>
                  <a:pt x="71925" y="1110083"/>
                </a:lnTo>
                <a:lnTo>
                  <a:pt x="107579" y="1132752"/>
                </a:lnTo>
                <a:lnTo>
                  <a:pt x="147996" y="1147199"/>
                </a:lnTo>
                <a:lnTo>
                  <a:pt x="192024" y="1152271"/>
                </a:lnTo>
                <a:lnTo>
                  <a:pt x="3099816" y="1152271"/>
                </a:lnTo>
                <a:lnTo>
                  <a:pt x="3143843" y="1147199"/>
                </a:lnTo>
                <a:lnTo>
                  <a:pt x="3184260" y="1132752"/>
                </a:lnTo>
                <a:lnTo>
                  <a:pt x="3219914" y="1110083"/>
                </a:lnTo>
                <a:lnTo>
                  <a:pt x="3249652" y="1080345"/>
                </a:lnTo>
                <a:lnTo>
                  <a:pt x="3272321" y="1044691"/>
                </a:lnTo>
                <a:lnTo>
                  <a:pt x="3286768" y="1004274"/>
                </a:lnTo>
                <a:lnTo>
                  <a:pt x="3291840" y="960247"/>
                </a:lnTo>
                <a:lnTo>
                  <a:pt x="3291840" y="192024"/>
                </a:lnTo>
                <a:lnTo>
                  <a:pt x="3286768" y="147996"/>
                </a:lnTo>
                <a:lnTo>
                  <a:pt x="3272321" y="107579"/>
                </a:lnTo>
                <a:lnTo>
                  <a:pt x="3249652" y="71925"/>
                </a:lnTo>
                <a:lnTo>
                  <a:pt x="3219914" y="42187"/>
                </a:lnTo>
                <a:lnTo>
                  <a:pt x="3184260" y="19518"/>
                </a:lnTo>
                <a:lnTo>
                  <a:pt x="3143843" y="5071"/>
                </a:lnTo>
                <a:lnTo>
                  <a:pt x="3099816" y="0"/>
                </a:lnTo>
                <a:close/>
              </a:path>
            </a:pathLst>
          </a:custGeom>
          <a:solidFill>
            <a:srgbClr val="A0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72075" y="4829157"/>
            <a:ext cx="4999849" cy="85728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0380" marR="501650" indent="5080" algn="ctr">
              <a:lnSpc>
                <a:spcPts val="3200"/>
              </a:lnSpc>
              <a:spcBef>
                <a:spcPts val="425"/>
              </a:spcBef>
            </a:pPr>
            <a:r>
              <a:rPr lang="en-US" sz="2850" b="1" spc="-30" dirty="0">
                <a:solidFill>
                  <a:srgbClr val="FFFFFF"/>
                </a:solidFill>
                <a:latin typeface="Carlito"/>
                <a:cs typeface="Carlito"/>
              </a:rPr>
              <a:t>Mousa Al-Sahory </a:t>
            </a:r>
            <a:endParaRPr sz="28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Carlito"/>
              <a:cs typeface="Carlit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9387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20700" y="303402"/>
            <a:ext cx="8171180" cy="841375"/>
            <a:chOff x="520700" y="303402"/>
            <a:chExt cx="8171180" cy="841375"/>
          </a:xfrm>
        </p:grpSpPr>
        <p:sp>
          <p:nvSpPr>
            <p:cNvPr id="4" name="object 4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8009508" y="0"/>
                  </a:moveTo>
                  <a:lnTo>
                    <a:pt x="135915" y="0"/>
                  </a:lnTo>
                  <a:lnTo>
                    <a:pt x="92958" y="6940"/>
                  </a:lnTo>
                  <a:lnTo>
                    <a:pt x="55648" y="26261"/>
                  </a:lnTo>
                  <a:lnTo>
                    <a:pt x="26225" y="55714"/>
                  </a:lnTo>
                  <a:lnTo>
                    <a:pt x="6929" y="93049"/>
                  </a:lnTo>
                  <a:lnTo>
                    <a:pt x="0" y="136017"/>
                  </a:lnTo>
                  <a:lnTo>
                    <a:pt x="0" y="679576"/>
                  </a:lnTo>
                  <a:lnTo>
                    <a:pt x="6929" y="722544"/>
                  </a:lnTo>
                  <a:lnTo>
                    <a:pt x="26225" y="759879"/>
                  </a:lnTo>
                  <a:lnTo>
                    <a:pt x="55648" y="789332"/>
                  </a:lnTo>
                  <a:lnTo>
                    <a:pt x="92958" y="808653"/>
                  </a:lnTo>
                  <a:lnTo>
                    <a:pt x="135915" y="815594"/>
                  </a:lnTo>
                  <a:lnTo>
                    <a:pt x="8009508" y="815594"/>
                  </a:lnTo>
                  <a:lnTo>
                    <a:pt x="8052463" y="808653"/>
                  </a:lnTo>
                  <a:lnTo>
                    <a:pt x="8089766" y="789332"/>
                  </a:lnTo>
                  <a:lnTo>
                    <a:pt x="8119182" y="759879"/>
                  </a:lnTo>
                  <a:lnTo>
                    <a:pt x="8138471" y="722544"/>
                  </a:lnTo>
                  <a:lnTo>
                    <a:pt x="8145399" y="679576"/>
                  </a:lnTo>
                  <a:lnTo>
                    <a:pt x="8145399" y="136017"/>
                  </a:lnTo>
                  <a:lnTo>
                    <a:pt x="8138471" y="93049"/>
                  </a:lnTo>
                  <a:lnTo>
                    <a:pt x="8119182" y="55714"/>
                  </a:lnTo>
                  <a:lnTo>
                    <a:pt x="8089766" y="26261"/>
                  </a:lnTo>
                  <a:lnTo>
                    <a:pt x="8052463" y="6940"/>
                  </a:lnTo>
                  <a:lnTo>
                    <a:pt x="8009508" y="0"/>
                  </a:lnTo>
                  <a:close/>
                </a:path>
              </a:pathLst>
            </a:custGeom>
            <a:solidFill>
              <a:srgbClr val="006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0" y="136017"/>
                  </a:moveTo>
                  <a:lnTo>
                    <a:pt x="6929" y="93049"/>
                  </a:lnTo>
                  <a:lnTo>
                    <a:pt x="26225" y="55714"/>
                  </a:lnTo>
                  <a:lnTo>
                    <a:pt x="55648" y="26261"/>
                  </a:lnTo>
                  <a:lnTo>
                    <a:pt x="92958" y="6940"/>
                  </a:lnTo>
                  <a:lnTo>
                    <a:pt x="135915" y="0"/>
                  </a:lnTo>
                  <a:lnTo>
                    <a:pt x="8009508" y="0"/>
                  </a:lnTo>
                  <a:lnTo>
                    <a:pt x="8052463" y="6940"/>
                  </a:lnTo>
                  <a:lnTo>
                    <a:pt x="8089766" y="26261"/>
                  </a:lnTo>
                  <a:lnTo>
                    <a:pt x="8119182" y="55714"/>
                  </a:lnTo>
                  <a:lnTo>
                    <a:pt x="8138471" y="93049"/>
                  </a:lnTo>
                  <a:lnTo>
                    <a:pt x="8145399" y="136017"/>
                  </a:lnTo>
                  <a:lnTo>
                    <a:pt x="8145399" y="679576"/>
                  </a:lnTo>
                  <a:lnTo>
                    <a:pt x="8138471" y="722544"/>
                  </a:lnTo>
                  <a:lnTo>
                    <a:pt x="8119182" y="759879"/>
                  </a:lnTo>
                  <a:lnTo>
                    <a:pt x="8089766" y="789332"/>
                  </a:lnTo>
                  <a:lnTo>
                    <a:pt x="8052463" y="808653"/>
                  </a:lnTo>
                  <a:lnTo>
                    <a:pt x="8009508" y="815594"/>
                  </a:lnTo>
                  <a:lnTo>
                    <a:pt x="135915" y="815594"/>
                  </a:lnTo>
                  <a:lnTo>
                    <a:pt x="92958" y="808653"/>
                  </a:lnTo>
                  <a:lnTo>
                    <a:pt x="55648" y="789332"/>
                  </a:lnTo>
                  <a:lnTo>
                    <a:pt x="26225" y="759879"/>
                  </a:lnTo>
                  <a:lnTo>
                    <a:pt x="6929" y="722544"/>
                  </a:lnTo>
                  <a:lnTo>
                    <a:pt x="0" y="679576"/>
                  </a:lnTo>
                  <a:lnTo>
                    <a:pt x="0" y="1360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9282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10" dirty="0"/>
              <a:t>Network </a:t>
            </a:r>
            <a:r>
              <a:rPr sz="3600" dirty="0"/>
              <a:t>Devices –</a:t>
            </a:r>
            <a:r>
              <a:rPr sz="3600" spc="-240" dirty="0"/>
              <a:t> </a:t>
            </a:r>
            <a:r>
              <a:rPr sz="3600" spc="-10" dirty="0"/>
              <a:t>Switch</a:t>
            </a:r>
            <a:endParaRPr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95A0F5-DD23-42A8-AC0B-CE0F01F02C69}"/>
              </a:ext>
            </a:extLst>
          </p:cNvPr>
          <p:cNvSpPr txBox="1"/>
          <p:nvPr/>
        </p:nvSpPr>
        <p:spPr>
          <a:xfrm>
            <a:off x="287655" y="1094060"/>
            <a:ext cx="856868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indent="-234315"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400" dirty="0">
                <a:latin typeface="Carlito"/>
              </a:rPr>
              <a:t>The switch has intelligence and can filter out and forward frames based on their NIC address.</a:t>
            </a:r>
          </a:p>
          <a:p>
            <a:pPr marL="246379" indent="-234315"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400" dirty="0">
                <a:latin typeface="Carlito"/>
              </a:rPr>
              <a:t>A switch maintains internal port table(s) that keep track of which frames arrived on which ports. </a:t>
            </a:r>
          </a:p>
          <a:p>
            <a:pPr marL="246379" indent="-234315"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400" spc="-10" dirty="0">
                <a:latin typeface="Carlito"/>
              </a:rPr>
              <a:t>A switch observes each frame that arrives at a port, extracts the source address from the frame, and places that address in the port’s routing table. </a:t>
            </a:r>
          </a:p>
          <a:p>
            <a:pPr marL="246379" indent="-234315"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endParaRPr lang="en-US" altLang="en-US" sz="2400" dirty="0">
              <a:latin typeface="Carlito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6389656A-47CC-4D6B-8294-41BAE634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10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2400" y="76200"/>
            <a:ext cx="8523605" cy="1295400"/>
            <a:chOff x="520700" y="303402"/>
            <a:chExt cx="8171180" cy="841375"/>
          </a:xfrm>
        </p:grpSpPr>
        <p:sp>
          <p:nvSpPr>
            <p:cNvPr id="4" name="object 4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8009508" y="0"/>
                  </a:moveTo>
                  <a:lnTo>
                    <a:pt x="135915" y="0"/>
                  </a:lnTo>
                  <a:lnTo>
                    <a:pt x="92958" y="6940"/>
                  </a:lnTo>
                  <a:lnTo>
                    <a:pt x="55648" y="26261"/>
                  </a:lnTo>
                  <a:lnTo>
                    <a:pt x="26225" y="55714"/>
                  </a:lnTo>
                  <a:lnTo>
                    <a:pt x="6929" y="93049"/>
                  </a:lnTo>
                  <a:lnTo>
                    <a:pt x="0" y="136017"/>
                  </a:lnTo>
                  <a:lnTo>
                    <a:pt x="0" y="679576"/>
                  </a:lnTo>
                  <a:lnTo>
                    <a:pt x="6929" y="722544"/>
                  </a:lnTo>
                  <a:lnTo>
                    <a:pt x="26225" y="759879"/>
                  </a:lnTo>
                  <a:lnTo>
                    <a:pt x="55648" y="789332"/>
                  </a:lnTo>
                  <a:lnTo>
                    <a:pt x="92958" y="808653"/>
                  </a:lnTo>
                  <a:lnTo>
                    <a:pt x="135915" y="815594"/>
                  </a:lnTo>
                  <a:lnTo>
                    <a:pt x="8009508" y="815594"/>
                  </a:lnTo>
                  <a:lnTo>
                    <a:pt x="8052463" y="808653"/>
                  </a:lnTo>
                  <a:lnTo>
                    <a:pt x="8089766" y="789332"/>
                  </a:lnTo>
                  <a:lnTo>
                    <a:pt x="8119182" y="759879"/>
                  </a:lnTo>
                  <a:lnTo>
                    <a:pt x="8138471" y="722544"/>
                  </a:lnTo>
                  <a:lnTo>
                    <a:pt x="8145399" y="679576"/>
                  </a:lnTo>
                  <a:lnTo>
                    <a:pt x="8145399" y="136017"/>
                  </a:lnTo>
                  <a:lnTo>
                    <a:pt x="8138471" y="93049"/>
                  </a:lnTo>
                  <a:lnTo>
                    <a:pt x="8119182" y="55714"/>
                  </a:lnTo>
                  <a:lnTo>
                    <a:pt x="8089766" y="26261"/>
                  </a:lnTo>
                  <a:lnTo>
                    <a:pt x="8052463" y="6940"/>
                  </a:lnTo>
                  <a:lnTo>
                    <a:pt x="8009508" y="0"/>
                  </a:lnTo>
                  <a:close/>
                </a:path>
              </a:pathLst>
            </a:custGeom>
            <a:solidFill>
              <a:srgbClr val="006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0" y="136017"/>
                  </a:moveTo>
                  <a:lnTo>
                    <a:pt x="6929" y="93049"/>
                  </a:lnTo>
                  <a:lnTo>
                    <a:pt x="26225" y="55714"/>
                  </a:lnTo>
                  <a:lnTo>
                    <a:pt x="55648" y="26261"/>
                  </a:lnTo>
                  <a:lnTo>
                    <a:pt x="92958" y="6940"/>
                  </a:lnTo>
                  <a:lnTo>
                    <a:pt x="135915" y="0"/>
                  </a:lnTo>
                  <a:lnTo>
                    <a:pt x="8009508" y="0"/>
                  </a:lnTo>
                  <a:lnTo>
                    <a:pt x="8052463" y="6940"/>
                  </a:lnTo>
                  <a:lnTo>
                    <a:pt x="8089766" y="26261"/>
                  </a:lnTo>
                  <a:lnTo>
                    <a:pt x="8119182" y="55714"/>
                  </a:lnTo>
                  <a:lnTo>
                    <a:pt x="8138471" y="93049"/>
                  </a:lnTo>
                  <a:lnTo>
                    <a:pt x="8145399" y="136017"/>
                  </a:lnTo>
                  <a:lnTo>
                    <a:pt x="8145399" y="679576"/>
                  </a:lnTo>
                  <a:lnTo>
                    <a:pt x="8138471" y="722544"/>
                  </a:lnTo>
                  <a:lnTo>
                    <a:pt x="8119182" y="759879"/>
                  </a:lnTo>
                  <a:lnTo>
                    <a:pt x="8089766" y="789332"/>
                  </a:lnTo>
                  <a:lnTo>
                    <a:pt x="8052463" y="808653"/>
                  </a:lnTo>
                  <a:lnTo>
                    <a:pt x="8009508" y="815594"/>
                  </a:lnTo>
                  <a:lnTo>
                    <a:pt x="135915" y="815594"/>
                  </a:lnTo>
                  <a:lnTo>
                    <a:pt x="92958" y="808653"/>
                  </a:lnTo>
                  <a:lnTo>
                    <a:pt x="55648" y="789332"/>
                  </a:lnTo>
                  <a:lnTo>
                    <a:pt x="26225" y="759879"/>
                  </a:lnTo>
                  <a:lnTo>
                    <a:pt x="6929" y="722544"/>
                  </a:lnTo>
                  <a:lnTo>
                    <a:pt x="0" y="679576"/>
                  </a:lnTo>
                  <a:lnTo>
                    <a:pt x="0" y="1360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9282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0" dirty="0"/>
              <a:t>Network </a:t>
            </a:r>
            <a:r>
              <a:rPr sz="2800" dirty="0"/>
              <a:t>Devices –</a:t>
            </a:r>
            <a:r>
              <a:rPr sz="2800" spc="-240" dirty="0"/>
              <a:t> </a:t>
            </a:r>
            <a:r>
              <a:rPr sz="2800" spc="-10" dirty="0"/>
              <a:t>Switch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533400" y="1173640"/>
            <a:ext cx="4800600" cy="433965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Amplifier</a:t>
            </a: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Resends the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data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3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Multiple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ports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spcBef>
                <a:spcPts val="13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5" dirty="0">
                <a:latin typeface="Carlito"/>
              </a:rPr>
              <a:t>Full duplex</a:t>
            </a:r>
            <a:r>
              <a:rPr lang="en-US" sz="2400" b="1" spc="5" dirty="0">
                <a:latin typeface="Carlito"/>
              </a:rPr>
              <a:t> </a:t>
            </a:r>
            <a:r>
              <a:rPr lang="en-US" altLang="en-US" sz="2400" b="1" spc="5" dirty="0">
                <a:latin typeface="Carlito"/>
              </a:rPr>
              <a:t>: </a:t>
            </a:r>
            <a:r>
              <a:rPr lang="en-US" altLang="en-US" sz="2400" spc="5" dirty="0">
                <a:latin typeface="Carlito"/>
              </a:rPr>
              <a:t>connection transmits data in both directions and at the same time</a:t>
            </a:r>
          </a:p>
          <a:p>
            <a:pPr marL="246379" indent="-234315"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400" spc="5" dirty="0">
                <a:latin typeface="Carlito"/>
              </a:rPr>
              <a:t>helps to eliminate collisions. </a:t>
            </a:r>
          </a:p>
          <a:p>
            <a:pPr marL="246379" indent="-234315">
              <a:lnSpc>
                <a:spcPts val="2805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Works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5" dirty="0">
                <a:latin typeface="Carlito"/>
                <a:cs typeface="Carlito"/>
              </a:rPr>
              <a:t>Layer </a:t>
            </a:r>
            <a:r>
              <a:rPr sz="2400" dirty="0">
                <a:latin typeface="Carlito"/>
                <a:cs typeface="Carlito"/>
              </a:rPr>
              <a:t>2 </a:t>
            </a:r>
            <a:r>
              <a:rPr sz="2400" spc="-15" dirty="0">
                <a:latin typeface="Carlito"/>
                <a:cs typeface="Carlito"/>
              </a:rPr>
              <a:t>(Data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Link</a:t>
            </a:r>
            <a:endParaRPr sz="2400" dirty="0">
              <a:latin typeface="Carlito"/>
              <a:cs typeface="Carlito"/>
            </a:endParaRPr>
          </a:p>
          <a:p>
            <a:pPr marL="246379">
              <a:lnSpc>
                <a:spcPts val="2805"/>
              </a:lnSpc>
            </a:pPr>
            <a:r>
              <a:rPr sz="2400" spc="-5" dirty="0">
                <a:latin typeface="Carlito"/>
                <a:cs typeface="Carlito"/>
              </a:rPr>
              <a:t>layer).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3420B8C5-ED66-427E-9158-81798150BF2D}"/>
              </a:ext>
            </a:extLst>
          </p:cNvPr>
          <p:cNvSpPr/>
          <p:nvPr/>
        </p:nvSpPr>
        <p:spPr>
          <a:xfrm>
            <a:off x="5791200" y="1166713"/>
            <a:ext cx="3352800" cy="317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23EE7635-54AE-4D73-9908-B65C7CF6D111}"/>
              </a:ext>
            </a:extLst>
          </p:cNvPr>
          <p:cNvSpPr/>
          <p:nvPr/>
        </p:nvSpPr>
        <p:spPr>
          <a:xfrm>
            <a:off x="6172200" y="5048582"/>
            <a:ext cx="2759914" cy="1285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2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92823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/>
              <a:t>Network </a:t>
            </a:r>
            <a:r>
              <a:rPr sz="2400" dirty="0"/>
              <a:t>Devices –</a:t>
            </a:r>
            <a:r>
              <a:rPr sz="2400" spc="-240" dirty="0"/>
              <a:t> </a:t>
            </a:r>
            <a:r>
              <a:rPr sz="2400" spc="-10" dirty="0"/>
              <a:t>Switch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70098" y="1101119"/>
            <a:ext cx="8321502" cy="4335161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Switch </a:t>
            </a:r>
            <a:r>
              <a:rPr sz="2400" spc="5" dirty="0">
                <a:latin typeface="Carlito"/>
                <a:cs typeface="Carlito"/>
              </a:rPr>
              <a:t>functions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layer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2:</a:t>
            </a:r>
            <a:endParaRPr sz="2400" dirty="0">
              <a:latin typeface="Carlito"/>
              <a:cs typeface="Carlito"/>
            </a:endParaRPr>
          </a:p>
          <a:p>
            <a:pPr marL="815975" marR="5080" lvl="1" indent="-346075">
              <a:lnSpc>
                <a:spcPct val="95100"/>
              </a:lnSpc>
              <a:spcBef>
                <a:spcPts val="919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b="1" spc="-10" dirty="0">
                <a:latin typeface="Carlito"/>
                <a:cs typeface="Carlito"/>
              </a:rPr>
              <a:t>Address learning</a:t>
            </a:r>
            <a:r>
              <a:rPr sz="2000" spc="-10" dirty="0">
                <a:latin typeface="Carlito"/>
                <a:cs typeface="Carlito"/>
              </a:rPr>
              <a:t>: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switch </a:t>
            </a:r>
            <a:r>
              <a:rPr sz="2000" spc="-5" dirty="0">
                <a:latin typeface="Carlito"/>
                <a:cs typeface="Carlito"/>
              </a:rPr>
              <a:t>learns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source </a:t>
            </a:r>
            <a:r>
              <a:rPr sz="2000" spc="-25" dirty="0">
                <a:latin typeface="Carlito"/>
                <a:cs typeface="Carlito"/>
              </a:rPr>
              <a:t>MAC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spc="-10" dirty="0">
                <a:latin typeface="Carlito"/>
                <a:cs typeface="Carlito"/>
              </a:rPr>
              <a:t>of  </a:t>
            </a:r>
            <a:r>
              <a:rPr sz="2000" dirty="0">
                <a:latin typeface="Carlito"/>
                <a:cs typeface="Carlito"/>
              </a:rPr>
              <a:t>each </a:t>
            </a:r>
            <a:r>
              <a:rPr sz="2000" spc="10" dirty="0">
                <a:latin typeface="Carlito"/>
                <a:cs typeface="Carlito"/>
              </a:rPr>
              <a:t>frame </a:t>
            </a:r>
            <a:r>
              <a:rPr sz="2000" spc="-10" dirty="0">
                <a:latin typeface="Carlito"/>
                <a:cs typeface="Carlito"/>
              </a:rPr>
              <a:t>received on </a:t>
            </a:r>
            <a:r>
              <a:rPr sz="2000" dirty="0">
                <a:latin typeface="Carlito"/>
                <a:cs typeface="Carlito"/>
              </a:rPr>
              <a:t>an interface and </a:t>
            </a:r>
            <a:r>
              <a:rPr sz="2000" spc="-25" dirty="0">
                <a:latin typeface="Carlito"/>
                <a:cs typeface="Carlito"/>
              </a:rPr>
              <a:t>enter </a:t>
            </a:r>
            <a:r>
              <a:rPr sz="2000" spc="5" dirty="0">
                <a:latin typeface="Carlito"/>
                <a:cs typeface="Carlito"/>
              </a:rPr>
              <a:t>it </a:t>
            </a:r>
            <a:r>
              <a:rPr sz="2000" spc="-10" dirty="0">
                <a:latin typeface="Carlito"/>
                <a:cs typeface="Carlito"/>
              </a:rPr>
              <a:t>into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table </a:t>
            </a:r>
            <a:r>
              <a:rPr sz="2000" spc="5" dirty="0">
                <a:latin typeface="Carlito"/>
                <a:cs typeface="Carlito"/>
              </a:rPr>
              <a:t>called  forward/filter</a:t>
            </a:r>
            <a:r>
              <a:rPr sz="2000" spc="-114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table.</a:t>
            </a:r>
            <a:endParaRPr sz="2000" dirty="0">
              <a:latin typeface="Carlito"/>
              <a:cs typeface="Carlito"/>
            </a:endParaRPr>
          </a:p>
          <a:p>
            <a:pPr marL="815975" marR="136525" lvl="1" indent="-346075">
              <a:lnSpc>
                <a:spcPct val="95100"/>
              </a:lnSpc>
              <a:spcBef>
                <a:spcPts val="84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b="1" spc="-5" dirty="0">
                <a:latin typeface="Carlito"/>
                <a:cs typeface="Carlito"/>
              </a:rPr>
              <a:t>Forward/filter </a:t>
            </a:r>
            <a:r>
              <a:rPr sz="2000" b="1" spc="-15" dirty="0">
                <a:latin typeface="Carlito"/>
                <a:cs typeface="Carlito"/>
              </a:rPr>
              <a:t>decisions</a:t>
            </a:r>
            <a:r>
              <a:rPr sz="2000" spc="-15" dirty="0">
                <a:latin typeface="Carlito"/>
                <a:cs typeface="Carlito"/>
              </a:rPr>
              <a:t>: the </a:t>
            </a:r>
            <a:r>
              <a:rPr sz="2000" spc="5" dirty="0">
                <a:latin typeface="Carlito"/>
                <a:cs typeface="Carlito"/>
              </a:rPr>
              <a:t>switch </a:t>
            </a:r>
            <a:r>
              <a:rPr sz="2000" spc="-10" dirty="0">
                <a:latin typeface="Carlito"/>
                <a:cs typeface="Carlito"/>
              </a:rPr>
              <a:t>looks </a:t>
            </a:r>
            <a:r>
              <a:rPr sz="2000" dirty="0">
                <a:latin typeface="Carlito"/>
                <a:cs typeface="Carlito"/>
              </a:rPr>
              <a:t>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destination </a:t>
            </a:r>
            <a:r>
              <a:rPr sz="2000" spc="-25" dirty="0">
                <a:latin typeface="Carlito"/>
                <a:cs typeface="Carlito"/>
              </a:rPr>
              <a:t>MAC 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spc="5" dirty="0">
                <a:latin typeface="Carlito"/>
                <a:cs typeface="Carlito"/>
              </a:rPr>
              <a:t>for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0" dirty="0">
                <a:latin typeface="Carlito"/>
                <a:cs typeface="Carlito"/>
              </a:rPr>
              <a:t>frame </a:t>
            </a:r>
            <a:r>
              <a:rPr sz="2000" spc="-10" dirty="0">
                <a:latin typeface="Carlito"/>
                <a:cs typeface="Carlito"/>
              </a:rPr>
              <a:t>received </a:t>
            </a:r>
            <a:r>
              <a:rPr sz="2000" spc="-5" dirty="0">
                <a:latin typeface="Carlito"/>
                <a:cs typeface="Carlito"/>
              </a:rPr>
              <a:t>on </a:t>
            </a:r>
            <a:r>
              <a:rPr sz="2000" dirty="0">
                <a:latin typeface="Carlito"/>
                <a:cs typeface="Carlito"/>
              </a:rPr>
              <a:t>an interface </a:t>
            </a:r>
            <a:r>
              <a:rPr sz="2000" spc="-5" dirty="0">
                <a:latin typeface="Carlito"/>
                <a:cs typeface="Carlito"/>
              </a:rPr>
              <a:t>and </a:t>
            </a:r>
            <a:r>
              <a:rPr sz="2000" dirty="0">
                <a:latin typeface="Carlito"/>
                <a:cs typeface="Carlito"/>
              </a:rPr>
              <a:t>finds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exit  </a:t>
            </a:r>
            <a:r>
              <a:rPr sz="2000" dirty="0">
                <a:latin typeface="Carlito"/>
                <a:cs typeface="Carlito"/>
              </a:rPr>
              <a:t>interface </a:t>
            </a:r>
            <a:r>
              <a:rPr sz="2000" spc="-10" dirty="0">
                <a:latin typeface="Carlito"/>
                <a:cs typeface="Carlito"/>
              </a:rPr>
              <a:t>on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forward/filter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table.</a:t>
            </a:r>
            <a:endParaRPr lang="en-US" sz="2000" spc="-1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4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spc="-10" dirty="0">
                <a:latin typeface="Carlito"/>
                <a:cs typeface="Carlito"/>
              </a:rPr>
              <a:t>Switches</a:t>
            </a:r>
            <a:r>
              <a:rPr lang="en-US" sz="2000" spc="-105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are</a:t>
            </a:r>
            <a:r>
              <a:rPr lang="en-US" sz="2000" spc="-10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used</a:t>
            </a:r>
            <a:r>
              <a:rPr lang="en-US" sz="2000" spc="-90" dirty="0">
                <a:latin typeface="Carlito"/>
                <a:cs typeface="Carlito"/>
              </a:rPr>
              <a:t> </a:t>
            </a:r>
            <a:r>
              <a:rPr lang="en-US" sz="2000" spc="-20" dirty="0">
                <a:latin typeface="Carlito"/>
                <a:cs typeface="Carlito"/>
              </a:rPr>
              <a:t>to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5" dirty="0">
                <a:latin typeface="Carlito"/>
                <a:cs typeface="Carlito"/>
              </a:rPr>
              <a:t>connect</a:t>
            </a:r>
            <a:r>
              <a:rPr lang="en-US" sz="2000" spc="-220" dirty="0">
                <a:latin typeface="Carlito"/>
                <a:cs typeface="Carlito"/>
              </a:rPr>
              <a:t> </a:t>
            </a:r>
            <a:r>
              <a:rPr lang="en-US" sz="2000" spc="5" dirty="0">
                <a:latin typeface="Carlito"/>
                <a:cs typeface="Carlito"/>
              </a:rPr>
              <a:t>end</a:t>
            </a:r>
            <a:r>
              <a:rPr lang="en-US" sz="2000" spc="-170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devices</a:t>
            </a:r>
            <a:r>
              <a:rPr lang="en-US" sz="2000" spc="-185" dirty="0">
                <a:latin typeface="Carlito"/>
                <a:cs typeface="Carlito"/>
              </a:rPr>
              <a:t> </a:t>
            </a:r>
            <a:r>
              <a:rPr lang="en-US" sz="2000" spc="-20" dirty="0">
                <a:latin typeface="Carlito"/>
                <a:cs typeface="Carlito"/>
              </a:rPr>
              <a:t>to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5" dirty="0">
                <a:latin typeface="Carlito"/>
                <a:cs typeface="Carlito"/>
              </a:rPr>
              <a:t>a</a:t>
            </a:r>
            <a:r>
              <a:rPr lang="en-US" sz="2000" spc="15" dirty="0">
                <a:latin typeface="Carlito"/>
                <a:cs typeface="Carlito"/>
              </a:rPr>
              <a:t> </a:t>
            </a:r>
            <a:r>
              <a:rPr lang="en-US" sz="2000" spc="-15" dirty="0">
                <a:latin typeface="Carlito"/>
                <a:cs typeface="Carlito"/>
              </a:rPr>
              <a:t>single</a:t>
            </a:r>
            <a:r>
              <a:rPr lang="en-US" sz="2000" spc="-105" dirty="0">
                <a:latin typeface="Carlito"/>
                <a:cs typeface="Carlito"/>
              </a:rPr>
              <a:t> </a:t>
            </a:r>
            <a:r>
              <a:rPr lang="en-US" sz="2000" spc="-5" dirty="0">
                <a:latin typeface="Carlito"/>
                <a:cs typeface="Carlito"/>
              </a:rPr>
              <a:t>LAN</a:t>
            </a:r>
            <a:endParaRPr lang="en-US" sz="2000" dirty="0">
              <a:latin typeface="Carlito"/>
              <a:cs typeface="Carlito"/>
            </a:endParaRPr>
          </a:p>
          <a:p>
            <a:pPr marL="246379" marR="389890" indent="-234315">
              <a:lnSpc>
                <a:spcPts val="2480"/>
              </a:lnSpc>
              <a:spcBef>
                <a:spcPts val="141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spc="-10" dirty="0">
                <a:latin typeface="Carlito"/>
                <a:cs typeface="Carlito"/>
              </a:rPr>
              <a:t>Switches</a:t>
            </a:r>
            <a:r>
              <a:rPr lang="en-US" sz="2000" spc="-100" dirty="0">
                <a:latin typeface="Carlito"/>
                <a:cs typeface="Carlito"/>
              </a:rPr>
              <a:t> </a:t>
            </a:r>
            <a:r>
              <a:rPr lang="en-US" sz="2000" spc="-15" dirty="0">
                <a:latin typeface="Carlito"/>
                <a:cs typeface="Carlito"/>
              </a:rPr>
              <a:t>can</a:t>
            </a:r>
            <a:r>
              <a:rPr lang="en-US" sz="2000" spc="-85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segment</a:t>
            </a:r>
            <a:r>
              <a:rPr lang="en-US" sz="2000" spc="-135" dirty="0">
                <a:latin typeface="Carlito"/>
                <a:cs typeface="Carlito"/>
              </a:rPr>
              <a:t> </a:t>
            </a:r>
            <a:r>
              <a:rPr lang="en-US" sz="2000" spc="-15" dirty="0">
                <a:latin typeface="Carlito"/>
                <a:cs typeface="Carlito"/>
              </a:rPr>
              <a:t>collision</a:t>
            </a:r>
            <a:r>
              <a:rPr lang="en-US" sz="2000" spc="-90" dirty="0">
                <a:latin typeface="Carlito"/>
                <a:cs typeface="Carlito"/>
              </a:rPr>
              <a:t> </a:t>
            </a:r>
            <a:r>
              <a:rPr lang="en-US" sz="2000" spc="-15" dirty="0">
                <a:latin typeface="Carlito"/>
                <a:cs typeface="Carlito"/>
              </a:rPr>
              <a:t>domains</a:t>
            </a:r>
            <a:r>
              <a:rPr lang="en-US" sz="2000" spc="-100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and</a:t>
            </a:r>
            <a:r>
              <a:rPr lang="en-US" sz="2000" spc="-85" dirty="0">
                <a:latin typeface="Carlito"/>
                <a:cs typeface="Carlito"/>
              </a:rPr>
              <a:t> </a:t>
            </a:r>
            <a:r>
              <a:rPr lang="en-US" sz="2000" spc="5" dirty="0">
                <a:latin typeface="Carlito"/>
                <a:cs typeface="Carlito"/>
              </a:rPr>
              <a:t>provide</a:t>
            </a:r>
            <a:r>
              <a:rPr lang="en-US" sz="2000" spc="-18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enhanced  </a:t>
            </a:r>
            <a:r>
              <a:rPr lang="en-US" sz="2000" spc="-10" dirty="0">
                <a:latin typeface="Carlito"/>
                <a:cs typeface="Carlito"/>
              </a:rPr>
              <a:t>security</a:t>
            </a:r>
          </a:p>
          <a:p>
            <a:pPr marL="246379" marR="389890" indent="-234315">
              <a:lnSpc>
                <a:spcPts val="2480"/>
              </a:lnSpc>
              <a:spcBef>
                <a:spcPts val="141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endParaRPr lang="en-US" sz="2000" dirty="0">
              <a:latin typeface="Carlito"/>
              <a:cs typeface="Carlito"/>
            </a:endParaRPr>
          </a:p>
          <a:p>
            <a:pPr marL="815975" marR="136525" lvl="1" indent="-346075">
              <a:lnSpc>
                <a:spcPct val="95100"/>
              </a:lnSpc>
              <a:spcBef>
                <a:spcPts val="84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endParaRPr sz="2000" dirty="0">
              <a:latin typeface="Carlito"/>
              <a:cs typeface="Carlito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4A6D9E83-8CBA-48A3-97BE-F52299329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92823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/>
              <a:t>Network </a:t>
            </a:r>
            <a:r>
              <a:rPr sz="2400" dirty="0"/>
              <a:t>Devices –</a:t>
            </a:r>
            <a:r>
              <a:rPr sz="2400" spc="-240" dirty="0"/>
              <a:t> </a:t>
            </a:r>
            <a:r>
              <a:rPr sz="2400" spc="-10" dirty="0"/>
              <a:t>Switch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427431" y="1905000"/>
            <a:ext cx="8357718" cy="482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7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8398" y="1332266"/>
            <a:ext cx="2318191" cy="76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0700" y="303402"/>
            <a:ext cx="8171180" cy="841375"/>
            <a:chOff x="520700" y="303402"/>
            <a:chExt cx="8171180" cy="841375"/>
          </a:xfrm>
        </p:grpSpPr>
        <p:sp>
          <p:nvSpPr>
            <p:cNvPr id="4" name="object 4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8009508" y="0"/>
                  </a:moveTo>
                  <a:lnTo>
                    <a:pt x="135915" y="0"/>
                  </a:lnTo>
                  <a:lnTo>
                    <a:pt x="92958" y="6940"/>
                  </a:lnTo>
                  <a:lnTo>
                    <a:pt x="55648" y="26261"/>
                  </a:lnTo>
                  <a:lnTo>
                    <a:pt x="26225" y="55714"/>
                  </a:lnTo>
                  <a:lnTo>
                    <a:pt x="6929" y="93049"/>
                  </a:lnTo>
                  <a:lnTo>
                    <a:pt x="0" y="136017"/>
                  </a:lnTo>
                  <a:lnTo>
                    <a:pt x="0" y="679576"/>
                  </a:lnTo>
                  <a:lnTo>
                    <a:pt x="6929" y="722544"/>
                  </a:lnTo>
                  <a:lnTo>
                    <a:pt x="26225" y="759879"/>
                  </a:lnTo>
                  <a:lnTo>
                    <a:pt x="55648" y="789332"/>
                  </a:lnTo>
                  <a:lnTo>
                    <a:pt x="92958" y="808653"/>
                  </a:lnTo>
                  <a:lnTo>
                    <a:pt x="135915" y="815594"/>
                  </a:lnTo>
                  <a:lnTo>
                    <a:pt x="8009508" y="815594"/>
                  </a:lnTo>
                  <a:lnTo>
                    <a:pt x="8052463" y="808653"/>
                  </a:lnTo>
                  <a:lnTo>
                    <a:pt x="8089766" y="789332"/>
                  </a:lnTo>
                  <a:lnTo>
                    <a:pt x="8119182" y="759879"/>
                  </a:lnTo>
                  <a:lnTo>
                    <a:pt x="8138471" y="722544"/>
                  </a:lnTo>
                  <a:lnTo>
                    <a:pt x="8145399" y="679576"/>
                  </a:lnTo>
                  <a:lnTo>
                    <a:pt x="8145399" y="136017"/>
                  </a:lnTo>
                  <a:lnTo>
                    <a:pt x="8138471" y="93049"/>
                  </a:lnTo>
                  <a:lnTo>
                    <a:pt x="8119182" y="55714"/>
                  </a:lnTo>
                  <a:lnTo>
                    <a:pt x="8089766" y="26261"/>
                  </a:lnTo>
                  <a:lnTo>
                    <a:pt x="8052463" y="6940"/>
                  </a:lnTo>
                  <a:lnTo>
                    <a:pt x="8009508" y="0"/>
                  </a:lnTo>
                  <a:close/>
                </a:path>
              </a:pathLst>
            </a:custGeom>
            <a:solidFill>
              <a:srgbClr val="006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0" y="136017"/>
                  </a:moveTo>
                  <a:lnTo>
                    <a:pt x="6929" y="93049"/>
                  </a:lnTo>
                  <a:lnTo>
                    <a:pt x="26225" y="55714"/>
                  </a:lnTo>
                  <a:lnTo>
                    <a:pt x="55648" y="26261"/>
                  </a:lnTo>
                  <a:lnTo>
                    <a:pt x="92958" y="6940"/>
                  </a:lnTo>
                  <a:lnTo>
                    <a:pt x="135915" y="0"/>
                  </a:lnTo>
                  <a:lnTo>
                    <a:pt x="8009508" y="0"/>
                  </a:lnTo>
                  <a:lnTo>
                    <a:pt x="8052463" y="6940"/>
                  </a:lnTo>
                  <a:lnTo>
                    <a:pt x="8089766" y="26261"/>
                  </a:lnTo>
                  <a:lnTo>
                    <a:pt x="8119182" y="55714"/>
                  </a:lnTo>
                  <a:lnTo>
                    <a:pt x="8138471" y="93049"/>
                  </a:lnTo>
                  <a:lnTo>
                    <a:pt x="8145399" y="136017"/>
                  </a:lnTo>
                  <a:lnTo>
                    <a:pt x="8145399" y="679576"/>
                  </a:lnTo>
                  <a:lnTo>
                    <a:pt x="8138471" y="722544"/>
                  </a:lnTo>
                  <a:lnTo>
                    <a:pt x="8119182" y="759879"/>
                  </a:lnTo>
                  <a:lnTo>
                    <a:pt x="8089766" y="789332"/>
                  </a:lnTo>
                  <a:lnTo>
                    <a:pt x="8052463" y="808653"/>
                  </a:lnTo>
                  <a:lnTo>
                    <a:pt x="8009508" y="815594"/>
                  </a:lnTo>
                  <a:lnTo>
                    <a:pt x="135915" y="815594"/>
                  </a:lnTo>
                  <a:lnTo>
                    <a:pt x="92958" y="808653"/>
                  </a:lnTo>
                  <a:lnTo>
                    <a:pt x="55648" y="789332"/>
                  </a:lnTo>
                  <a:lnTo>
                    <a:pt x="26225" y="759879"/>
                  </a:lnTo>
                  <a:lnTo>
                    <a:pt x="6929" y="722544"/>
                  </a:lnTo>
                  <a:lnTo>
                    <a:pt x="0" y="679576"/>
                  </a:lnTo>
                  <a:lnTo>
                    <a:pt x="0" y="1360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407035"/>
            <a:ext cx="510476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/>
              <a:t>Network </a:t>
            </a:r>
            <a:r>
              <a:rPr sz="2000" dirty="0"/>
              <a:t>Devices –</a:t>
            </a:r>
            <a:r>
              <a:rPr sz="2000" spc="-245" dirty="0"/>
              <a:t> </a:t>
            </a:r>
            <a:r>
              <a:rPr sz="2000" spc="-30" dirty="0"/>
              <a:t>Router</a:t>
            </a:r>
            <a:endParaRPr sz="2000" dirty="0"/>
          </a:p>
        </p:txBody>
      </p:sp>
      <p:grpSp>
        <p:nvGrpSpPr>
          <p:cNvPr id="7" name="object 7"/>
          <p:cNvGrpSpPr/>
          <p:nvPr/>
        </p:nvGrpSpPr>
        <p:grpSpPr>
          <a:xfrm>
            <a:off x="533400" y="4536349"/>
            <a:ext cx="8276589" cy="1973618"/>
            <a:chOff x="1769273" y="5015811"/>
            <a:chExt cx="5685790" cy="1494155"/>
          </a:xfrm>
        </p:grpSpPr>
        <p:sp>
          <p:nvSpPr>
            <p:cNvPr id="8" name="object 8"/>
            <p:cNvSpPr/>
            <p:nvPr/>
          </p:nvSpPr>
          <p:spPr>
            <a:xfrm>
              <a:off x="1769273" y="5015811"/>
              <a:ext cx="2307321" cy="14152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5302" y="5793333"/>
              <a:ext cx="1013460" cy="507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0102" y="5771362"/>
              <a:ext cx="1061720" cy="211454"/>
            </a:xfrm>
            <a:custGeom>
              <a:avLst/>
              <a:gdLst/>
              <a:ahLst/>
              <a:cxnLst/>
              <a:rect l="l" t="t" r="r" b="b"/>
              <a:pathLst>
                <a:path w="1061720" h="211454">
                  <a:moveTo>
                    <a:pt x="0" y="0"/>
                  </a:moveTo>
                  <a:lnTo>
                    <a:pt x="1061720" y="21093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7473" y="5042321"/>
              <a:ext cx="2307321" cy="14675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2242" y="5876836"/>
              <a:ext cx="1013460" cy="106045"/>
            </a:xfrm>
            <a:custGeom>
              <a:avLst/>
              <a:gdLst/>
              <a:ahLst/>
              <a:cxnLst/>
              <a:rect l="l" t="t" r="r" b="b"/>
              <a:pathLst>
                <a:path w="1013460" h="106045">
                  <a:moveTo>
                    <a:pt x="1013460" y="0"/>
                  </a:moveTo>
                  <a:lnTo>
                    <a:pt x="0" y="10546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5805" y="1076388"/>
            <a:ext cx="8084184" cy="3204082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9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10" dirty="0">
                <a:latin typeface="Carlito"/>
                <a:cs typeface="Carlito"/>
              </a:rPr>
              <a:t>Works </a:t>
            </a:r>
            <a:r>
              <a:rPr sz="2000" dirty="0">
                <a:latin typeface="Carlito"/>
                <a:cs typeface="Carlito"/>
              </a:rPr>
              <a:t>at </a:t>
            </a:r>
            <a:r>
              <a:rPr sz="2000" spc="-5" dirty="0">
                <a:latin typeface="Carlito"/>
                <a:cs typeface="Carlito"/>
              </a:rPr>
              <a:t>Layer </a:t>
            </a:r>
            <a:r>
              <a:rPr sz="2000" dirty="0">
                <a:latin typeface="Carlito"/>
                <a:cs typeface="Carlito"/>
              </a:rPr>
              <a:t>3 </a:t>
            </a:r>
            <a:r>
              <a:rPr sz="2000" spc="-5" dirty="0">
                <a:latin typeface="Carlito"/>
                <a:cs typeface="Carlito"/>
              </a:rPr>
              <a:t>(Network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layer).</a:t>
            </a:r>
          </a:p>
          <a:p>
            <a:pPr marL="246379" indent="-234315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10" dirty="0">
                <a:latin typeface="Carlito"/>
                <a:cs typeface="Carlito"/>
              </a:rPr>
              <a:t>Logical</a:t>
            </a:r>
            <a:r>
              <a:rPr sz="2000" spc="-1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addressing</a:t>
            </a:r>
          </a:p>
          <a:p>
            <a:pPr marL="246379" indent="-23431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10" dirty="0">
                <a:latin typeface="Carlito"/>
                <a:cs typeface="Carlito"/>
              </a:rPr>
              <a:t>Full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duplex</a:t>
            </a:r>
            <a:endParaRPr sz="2000" dirty="0">
              <a:latin typeface="Carlito"/>
              <a:cs typeface="Carlito"/>
            </a:endParaRPr>
          </a:p>
          <a:p>
            <a:pPr marL="246379" marR="5080" indent="-234315">
              <a:lnSpc>
                <a:spcPts val="2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5" dirty="0">
                <a:latin typeface="Carlito"/>
                <a:cs typeface="Carlito"/>
              </a:rPr>
              <a:t>Routers </a:t>
            </a:r>
            <a:r>
              <a:rPr sz="2000" spc="5" dirty="0">
                <a:latin typeface="Carlito"/>
                <a:cs typeface="Carlito"/>
              </a:rPr>
              <a:t>are primarily </a:t>
            </a:r>
            <a:r>
              <a:rPr sz="2000" spc="-10" dirty="0">
                <a:latin typeface="Carlito"/>
                <a:cs typeface="Carlito"/>
              </a:rPr>
              <a:t>devices used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interconnect </a:t>
            </a:r>
            <a:r>
              <a:rPr sz="2000" spc="-15" dirty="0">
                <a:latin typeface="Carlito"/>
                <a:cs typeface="Carlito"/>
              </a:rPr>
              <a:t>networks </a:t>
            </a:r>
            <a:r>
              <a:rPr sz="2000" dirty="0">
                <a:latin typeface="Carlito"/>
                <a:cs typeface="Carlito"/>
              </a:rPr>
              <a:t>– LANs, </a:t>
            </a:r>
            <a:r>
              <a:rPr sz="2000" spc="-15" dirty="0">
                <a:latin typeface="Carlito"/>
                <a:cs typeface="Carlito"/>
              </a:rPr>
              <a:t>WANs, 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WLANs.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5" dirty="0">
                <a:latin typeface="Carlito"/>
                <a:cs typeface="Carlito"/>
              </a:rPr>
              <a:t>Route </a:t>
            </a:r>
            <a:r>
              <a:rPr sz="2000" spc="-10" dirty="0">
                <a:latin typeface="Carlito"/>
                <a:cs typeface="Carlito"/>
              </a:rPr>
              <a:t>packets of data </a:t>
            </a:r>
            <a:r>
              <a:rPr sz="2000" spc="5" dirty="0">
                <a:latin typeface="Carlito"/>
                <a:cs typeface="Carlito"/>
              </a:rPr>
              <a:t>from </a:t>
            </a:r>
            <a:r>
              <a:rPr sz="2000" spc="-10" dirty="0">
                <a:latin typeface="Carlito"/>
                <a:cs typeface="Carlito"/>
              </a:rPr>
              <a:t>one network </a:t>
            </a:r>
            <a:r>
              <a:rPr sz="2000" spc="-15" dirty="0">
                <a:latin typeface="Carlito"/>
                <a:cs typeface="Carlito"/>
              </a:rPr>
              <a:t>to another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rlito"/>
                <a:cs typeface="Carlito"/>
              </a:rPr>
              <a:t>Path</a:t>
            </a:r>
            <a:r>
              <a:rPr sz="2000" spc="38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determination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79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5" dirty="0">
                <a:latin typeface="Carlito"/>
                <a:cs typeface="Carlito"/>
              </a:rPr>
              <a:t>Routers, by default, break up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5" dirty="0">
                <a:latin typeface="Carlito"/>
                <a:cs typeface="Carlito"/>
              </a:rPr>
              <a:t>broadcast </a:t>
            </a:r>
            <a:r>
              <a:rPr sz="2000" dirty="0">
                <a:latin typeface="Carlito"/>
                <a:cs typeface="Carlito"/>
              </a:rPr>
              <a:t>domain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Carlito"/>
                <a:cs typeface="Carlito"/>
              </a:rPr>
              <a:t>Broadcast</a:t>
            </a:r>
            <a:r>
              <a:rPr sz="2000" spc="3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control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latin typeface="Carlito"/>
                <a:cs typeface="Carlito"/>
              </a:rPr>
              <a:t>Multicast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control</a:t>
            </a:r>
            <a:endParaRPr sz="20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325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19" y="5103811"/>
            <a:ext cx="3157855" cy="1438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94728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/>
              <a:t>Network </a:t>
            </a:r>
            <a:r>
              <a:rPr sz="2400" dirty="0"/>
              <a:t>Devices –</a:t>
            </a:r>
            <a:r>
              <a:rPr sz="2400" spc="-245" dirty="0"/>
              <a:t> </a:t>
            </a:r>
            <a:r>
              <a:rPr sz="2400" spc="-30" dirty="0"/>
              <a:t>Router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690880" y="1447800"/>
            <a:ext cx="8145780" cy="300005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6379" marR="225425" indent="-234315">
              <a:lnSpc>
                <a:spcPts val="2240"/>
              </a:lnSpc>
              <a:spcBef>
                <a:spcPts val="55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10" dirty="0">
                <a:latin typeface="Carlito"/>
                <a:cs typeface="Carlito"/>
              </a:rPr>
              <a:t>Router </a:t>
            </a:r>
            <a:r>
              <a:rPr sz="2250" spc="-20" dirty="0">
                <a:latin typeface="Carlito"/>
                <a:cs typeface="Carlito"/>
              </a:rPr>
              <a:t>is </a:t>
            </a:r>
            <a:r>
              <a:rPr sz="2250" dirty="0">
                <a:latin typeface="Carlito"/>
                <a:cs typeface="Carlito"/>
              </a:rPr>
              <a:t>connected </a:t>
            </a:r>
            <a:r>
              <a:rPr sz="2250" spc="-20" dirty="0">
                <a:latin typeface="Carlito"/>
                <a:cs typeface="Carlito"/>
              </a:rPr>
              <a:t>to </a:t>
            </a:r>
            <a:r>
              <a:rPr sz="2250" spc="-15" dirty="0">
                <a:latin typeface="Carlito"/>
                <a:cs typeface="Carlito"/>
              </a:rPr>
              <a:t>two </a:t>
            </a:r>
            <a:r>
              <a:rPr sz="2250" dirty="0">
                <a:latin typeface="Carlito"/>
                <a:cs typeface="Carlito"/>
              </a:rPr>
              <a:t>or </a:t>
            </a:r>
            <a:r>
              <a:rPr sz="2250" spc="-5" dirty="0">
                <a:latin typeface="Carlito"/>
                <a:cs typeface="Carlito"/>
              </a:rPr>
              <a:t>more </a:t>
            </a:r>
            <a:r>
              <a:rPr sz="2250" spc="-15" dirty="0">
                <a:latin typeface="Carlito"/>
                <a:cs typeface="Carlito"/>
              </a:rPr>
              <a:t>data lines </a:t>
            </a:r>
            <a:r>
              <a:rPr sz="2250" spc="10" dirty="0">
                <a:latin typeface="Carlito"/>
                <a:cs typeface="Carlito"/>
              </a:rPr>
              <a:t>from  </a:t>
            </a:r>
            <a:r>
              <a:rPr sz="2250" spc="5" dirty="0">
                <a:latin typeface="Carlito"/>
                <a:cs typeface="Carlito"/>
              </a:rPr>
              <a:t>different</a:t>
            </a:r>
            <a:r>
              <a:rPr sz="2250" spc="-22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networks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-30" dirty="0">
                <a:latin typeface="Carlito"/>
                <a:cs typeface="Carlito"/>
              </a:rPr>
              <a:t>(it</a:t>
            </a:r>
            <a:r>
              <a:rPr sz="2250" spc="-5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has</a:t>
            </a:r>
            <a:r>
              <a:rPr sz="2250" spc="-2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interfaces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10" dirty="0">
                <a:latin typeface="Carlito"/>
                <a:cs typeface="Carlito"/>
              </a:rPr>
              <a:t>for</a:t>
            </a:r>
            <a:r>
              <a:rPr sz="2250" spc="-165" dirty="0">
                <a:latin typeface="Carlito"/>
                <a:cs typeface="Carlito"/>
              </a:rPr>
              <a:t> </a:t>
            </a:r>
            <a:r>
              <a:rPr sz="2250" spc="5" dirty="0">
                <a:latin typeface="Carlito"/>
                <a:cs typeface="Carlito"/>
              </a:rPr>
              <a:t>different</a:t>
            </a:r>
            <a:r>
              <a:rPr sz="2250" spc="-21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physical  types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of</a:t>
            </a:r>
            <a:r>
              <a:rPr sz="2250" spc="-7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network</a:t>
            </a:r>
            <a:r>
              <a:rPr sz="2250" spc="-16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connections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(copper,</a:t>
            </a:r>
            <a:r>
              <a:rPr sz="2250" spc="-18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fiber,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wireless)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ts val="2475"/>
              </a:lnSpc>
              <a:spcBef>
                <a:spcPts val="91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5" dirty="0">
                <a:latin typeface="Carlito"/>
                <a:cs typeface="Carlito"/>
              </a:rPr>
              <a:t>Router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spc="5" dirty="0">
                <a:latin typeface="Carlito"/>
                <a:cs typeface="Carlito"/>
              </a:rPr>
              <a:t>checks</a:t>
            </a:r>
            <a:r>
              <a:rPr sz="2250" spc="-18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the</a:t>
            </a:r>
            <a:r>
              <a:rPr sz="2250" spc="-10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packet</a:t>
            </a:r>
            <a:r>
              <a:rPr sz="2250" spc="-13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looking</a:t>
            </a:r>
            <a:r>
              <a:rPr sz="2250" spc="-204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at</a:t>
            </a:r>
            <a:r>
              <a:rPr sz="2250" spc="1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the</a:t>
            </a:r>
            <a:r>
              <a:rPr sz="2250" spc="-2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destination</a:t>
            </a:r>
            <a:r>
              <a:rPr sz="2250" spc="-185" dirty="0">
                <a:latin typeface="Carlito"/>
                <a:cs typeface="Carlito"/>
              </a:rPr>
              <a:t> </a:t>
            </a:r>
            <a:r>
              <a:rPr sz="2250" spc="-45" dirty="0" err="1">
                <a:latin typeface="Carlito"/>
                <a:cs typeface="Carlito"/>
              </a:rPr>
              <a:t>ip</a:t>
            </a:r>
            <a:r>
              <a:rPr lang="en-US" sz="2250" spc="-4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address</a:t>
            </a:r>
          </a:p>
          <a:p>
            <a:pPr marL="246379" indent="-234315">
              <a:lnSpc>
                <a:spcPct val="100000"/>
              </a:lnSpc>
              <a:spcBef>
                <a:spcPts val="8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5" dirty="0">
                <a:latin typeface="Carlito"/>
                <a:cs typeface="Carlito"/>
              </a:rPr>
              <a:t>It</a:t>
            </a:r>
            <a:r>
              <a:rPr sz="2250" spc="-6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makes</a:t>
            </a:r>
            <a:r>
              <a:rPr sz="2250" spc="-2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the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decision</a:t>
            </a:r>
            <a:r>
              <a:rPr sz="2250" spc="-16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based</a:t>
            </a:r>
            <a:r>
              <a:rPr sz="2250" spc="-9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on</a:t>
            </a:r>
            <a:r>
              <a:rPr sz="2250" spc="-9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the</a:t>
            </a:r>
            <a:r>
              <a:rPr sz="2250" spc="-25" dirty="0">
                <a:latin typeface="Carlito"/>
                <a:cs typeface="Carlito"/>
              </a:rPr>
              <a:t> </a:t>
            </a:r>
            <a:r>
              <a:rPr sz="2250" b="1" spc="-5" dirty="0">
                <a:latin typeface="Carlito"/>
                <a:cs typeface="Carlito"/>
              </a:rPr>
              <a:t>routing</a:t>
            </a:r>
            <a:r>
              <a:rPr sz="2250" b="1" spc="-204" dirty="0">
                <a:latin typeface="Carlito"/>
                <a:cs typeface="Carlito"/>
              </a:rPr>
              <a:t> </a:t>
            </a:r>
            <a:r>
              <a:rPr sz="2250" b="1" spc="-20" dirty="0">
                <a:latin typeface="Carlito"/>
                <a:cs typeface="Carlito"/>
              </a:rPr>
              <a:t>table</a:t>
            </a:r>
            <a:endParaRPr sz="2250" b="1" dirty="0">
              <a:latin typeface="Carlito"/>
              <a:cs typeface="Carlito"/>
            </a:endParaRPr>
          </a:p>
          <a:p>
            <a:pPr marL="246379" marR="688975" indent="-234315">
              <a:lnSpc>
                <a:spcPts val="2240"/>
              </a:lnSpc>
              <a:spcBef>
                <a:spcPts val="136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10" dirty="0">
                <a:latin typeface="Carlito"/>
                <a:cs typeface="Carlito"/>
              </a:rPr>
              <a:t>Routing</a:t>
            </a:r>
            <a:r>
              <a:rPr sz="2250" spc="-12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tables </a:t>
            </a:r>
            <a:r>
              <a:rPr sz="2250" spc="-10" dirty="0">
                <a:latin typeface="Carlito"/>
                <a:cs typeface="Carlito"/>
              </a:rPr>
              <a:t>are</a:t>
            </a:r>
            <a:r>
              <a:rPr sz="2250" spc="-10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populated</a:t>
            </a:r>
            <a:r>
              <a:rPr sz="2250" spc="-160" dirty="0">
                <a:latin typeface="Carlito"/>
                <a:cs typeface="Carlito"/>
              </a:rPr>
              <a:t> </a:t>
            </a:r>
            <a:r>
              <a:rPr sz="2250" spc="-25" dirty="0">
                <a:latin typeface="Carlito"/>
                <a:cs typeface="Carlito"/>
              </a:rPr>
              <a:t>with</a:t>
            </a:r>
            <a:r>
              <a:rPr sz="2250" spc="-10" dirty="0">
                <a:latin typeface="Carlito"/>
                <a:cs typeface="Carlito"/>
              </a:rPr>
              <a:t> </a:t>
            </a:r>
            <a:r>
              <a:rPr sz="2250" spc="-25" dirty="0">
                <a:latin typeface="Carlito"/>
                <a:cs typeface="Carlito"/>
              </a:rPr>
              <a:t>static</a:t>
            </a:r>
            <a:r>
              <a:rPr sz="2250" spc="-2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and</a:t>
            </a:r>
            <a:r>
              <a:rPr sz="2250" spc="-9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dynamic  entries</a:t>
            </a:r>
            <a:endParaRPr sz="2250" dirty="0">
              <a:latin typeface="Carlito"/>
              <a:cs typeface="Carlito"/>
            </a:endParaRPr>
          </a:p>
          <a:p>
            <a:pPr marL="246379" marR="5080" indent="-234315">
              <a:lnSpc>
                <a:spcPts val="2240"/>
              </a:lnSpc>
              <a:spcBef>
                <a:spcPts val="12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5" dirty="0">
                <a:latin typeface="Carlito"/>
                <a:cs typeface="Carlito"/>
              </a:rPr>
              <a:t>Routers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exchange</a:t>
            </a:r>
            <a:r>
              <a:rPr sz="2250" spc="-18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information</a:t>
            </a:r>
            <a:r>
              <a:rPr sz="2250" spc="-17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about</a:t>
            </a:r>
            <a:r>
              <a:rPr sz="2250" spc="-14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destination</a:t>
            </a:r>
            <a:r>
              <a:rPr sz="2250" spc="-8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addresses  </a:t>
            </a:r>
            <a:r>
              <a:rPr sz="2250" spc="-5" dirty="0">
                <a:latin typeface="Carlito"/>
                <a:cs typeface="Carlito"/>
              </a:rPr>
              <a:t>using</a:t>
            </a:r>
            <a:r>
              <a:rPr sz="2250" spc="-13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dynamic</a:t>
            </a:r>
            <a:r>
              <a:rPr sz="2250" spc="-18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routing</a:t>
            </a:r>
            <a:r>
              <a:rPr sz="2250" spc="-12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protocols</a:t>
            </a:r>
            <a:endParaRPr lang="en-US" sz="22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014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110" y="407035"/>
            <a:ext cx="8145780" cy="815975"/>
            <a:chOff x="533400" y="316102"/>
            <a:chExt cx="8145780" cy="815975"/>
          </a:xfrm>
        </p:grpSpPr>
        <p:sp>
          <p:nvSpPr>
            <p:cNvPr id="4" name="object 4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8009508" y="0"/>
                  </a:moveTo>
                  <a:lnTo>
                    <a:pt x="135915" y="0"/>
                  </a:lnTo>
                  <a:lnTo>
                    <a:pt x="92958" y="6940"/>
                  </a:lnTo>
                  <a:lnTo>
                    <a:pt x="55648" y="26261"/>
                  </a:lnTo>
                  <a:lnTo>
                    <a:pt x="26225" y="55714"/>
                  </a:lnTo>
                  <a:lnTo>
                    <a:pt x="6929" y="93049"/>
                  </a:lnTo>
                  <a:lnTo>
                    <a:pt x="0" y="136017"/>
                  </a:lnTo>
                  <a:lnTo>
                    <a:pt x="0" y="679576"/>
                  </a:lnTo>
                  <a:lnTo>
                    <a:pt x="6929" y="722544"/>
                  </a:lnTo>
                  <a:lnTo>
                    <a:pt x="26225" y="759879"/>
                  </a:lnTo>
                  <a:lnTo>
                    <a:pt x="55648" y="789332"/>
                  </a:lnTo>
                  <a:lnTo>
                    <a:pt x="92958" y="808653"/>
                  </a:lnTo>
                  <a:lnTo>
                    <a:pt x="135915" y="815594"/>
                  </a:lnTo>
                  <a:lnTo>
                    <a:pt x="8009508" y="815594"/>
                  </a:lnTo>
                  <a:lnTo>
                    <a:pt x="8052463" y="808653"/>
                  </a:lnTo>
                  <a:lnTo>
                    <a:pt x="8089766" y="789332"/>
                  </a:lnTo>
                  <a:lnTo>
                    <a:pt x="8119182" y="759879"/>
                  </a:lnTo>
                  <a:lnTo>
                    <a:pt x="8138471" y="722544"/>
                  </a:lnTo>
                  <a:lnTo>
                    <a:pt x="8145399" y="679576"/>
                  </a:lnTo>
                  <a:lnTo>
                    <a:pt x="8145399" y="136017"/>
                  </a:lnTo>
                  <a:lnTo>
                    <a:pt x="8138471" y="93049"/>
                  </a:lnTo>
                  <a:lnTo>
                    <a:pt x="8119182" y="55714"/>
                  </a:lnTo>
                  <a:lnTo>
                    <a:pt x="8089766" y="26261"/>
                  </a:lnTo>
                  <a:lnTo>
                    <a:pt x="8052463" y="6940"/>
                  </a:lnTo>
                  <a:lnTo>
                    <a:pt x="8009508" y="0"/>
                  </a:lnTo>
                  <a:close/>
                </a:path>
              </a:pathLst>
            </a:custGeom>
            <a:solidFill>
              <a:srgbClr val="006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16102"/>
              <a:ext cx="8145780" cy="815975"/>
            </a:xfrm>
            <a:custGeom>
              <a:avLst/>
              <a:gdLst/>
              <a:ahLst/>
              <a:cxnLst/>
              <a:rect l="l" t="t" r="r" b="b"/>
              <a:pathLst>
                <a:path w="8145780" h="815975">
                  <a:moveTo>
                    <a:pt x="0" y="136017"/>
                  </a:moveTo>
                  <a:lnTo>
                    <a:pt x="6929" y="93049"/>
                  </a:lnTo>
                  <a:lnTo>
                    <a:pt x="26225" y="55714"/>
                  </a:lnTo>
                  <a:lnTo>
                    <a:pt x="55648" y="26261"/>
                  </a:lnTo>
                  <a:lnTo>
                    <a:pt x="92958" y="6940"/>
                  </a:lnTo>
                  <a:lnTo>
                    <a:pt x="135915" y="0"/>
                  </a:lnTo>
                  <a:lnTo>
                    <a:pt x="8009508" y="0"/>
                  </a:lnTo>
                  <a:lnTo>
                    <a:pt x="8052463" y="6940"/>
                  </a:lnTo>
                  <a:lnTo>
                    <a:pt x="8089766" y="26261"/>
                  </a:lnTo>
                  <a:lnTo>
                    <a:pt x="8119182" y="55714"/>
                  </a:lnTo>
                  <a:lnTo>
                    <a:pt x="8138471" y="93049"/>
                  </a:lnTo>
                  <a:lnTo>
                    <a:pt x="8145399" y="136017"/>
                  </a:lnTo>
                  <a:lnTo>
                    <a:pt x="8145399" y="679576"/>
                  </a:lnTo>
                  <a:lnTo>
                    <a:pt x="8138471" y="722544"/>
                  </a:lnTo>
                  <a:lnTo>
                    <a:pt x="8119182" y="759879"/>
                  </a:lnTo>
                  <a:lnTo>
                    <a:pt x="8089766" y="789332"/>
                  </a:lnTo>
                  <a:lnTo>
                    <a:pt x="8052463" y="808653"/>
                  </a:lnTo>
                  <a:lnTo>
                    <a:pt x="8009508" y="815594"/>
                  </a:lnTo>
                  <a:lnTo>
                    <a:pt x="135915" y="815594"/>
                  </a:lnTo>
                  <a:lnTo>
                    <a:pt x="92958" y="808653"/>
                  </a:lnTo>
                  <a:lnTo>
                    <a:pt x="55648" y="789332"/>
                  </a:lnTo>
                  <a:lnTo>
                    <a:pt x="26225" y="759879"/>
                  </a:lnTo>
                  <a:lnTo>
                    <a:pt x="6929" y="722544"/>
                  </a:lnTo>
                  <a:lnTo>
                    <a:pt x="0" y="679576"/>
                  </a:lnTo>
                  <a:lnTo>
                    <a:pt x="0" y="1360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2470" y="441671"/>
            <a:ext cx="494728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/>
              <a:t>Network </a:t>
            </a:r>
            <a:r>
              <a:rPr sz="2400" dirty="0"/>
              <a:t>Devices –</a:t>
            </a:r>
            <a:r>
              <a:rPr sz="2400" spc="-245" dirty="0"/>
              <a:t> </a:t>
            </a:r>
            <a:r>
              <a:rPr sz="2400" spc="-30" dirty="0"/>
              <a:t>Router</a:t>
            </a:r>
            <a:endParaRPr sz="240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712470" y="1512821"/>
            <a:ext cx="7719060" cy="2558201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59715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60350" algn="l"/>
              </a:tabLst>
            </a:pPr>
            <a:r>
              <a:rPr sz="2800" dirty="0"/>
              <a:t>Router</a:t>
            </a:r>
            <a:r>
              <a:rPr sz="2800" spc="-25" dirty="0"/>
              <a:t> </a:t>
            </a:r>
            <a:r>
              <a:rPr sz="2800" dirty="0"/>
              <a:t>Interfaces</a:t>
            </a:r>
          </a:p>
          <a:p>
            <a:pPr marL="829310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29944" algn="l"/>
              </a:tabLst>
            </a:pPr>
            <a:r>
              <a:rPr sz="2400" b="1" dirty="0">
                <a:latin typeface="Carlito"/>
                <a:cs typeface="Carlito"/>
              </a:rPr>
              <a:t>Data</a:t>
            </a:r>
            <a:r>
              <a:rPr sz="2400" b="1" spc="-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Interfaces:</a:t>
            </a:r>
            <a:endParaRPr sz="2400" dirty="0">
              <a:latin typeface="Carlito"/>
              <a:cs typeface="Carlito"/>
            </a:endParaRPr>
          </a:p>
          <a:p>
            <a:pPr marL="1165225" lvl="2" indent="-346075">
              <a:lnSpc>
                <a:spcPct val="100000"/>
              </a:lnSpc>
              <a:spcBef>
                <a:spcPts val="720"/>
              </a:spcBef>
              <a:buClr>
                <a:srgbClr val="0083B7"/>
              </a:buClr>
              <a:buFont typeface="Arial"/>
              <a:buChar char="•"/>
              <a:tabLst>
                <a:tab pos="1164590" algn="l"/>
                <a:tab pos="1165225" algn="l"/>
              </a:tabLst>
            </a:pPr>
            <a:r>
              <a:rPr sz="2400" spc="-10" dirty="0">
                <a:latin typeface="Carlito"/>
                <a:cs typeface="Carlito"/>
              </a:rPr>
              <a:t>Serial </a:t>
            </a:r>
            <a:r>
              <a:rPr sz="2400" dirty="0">
                <a:latin typeface="Carlito"/>
                <a:cs typeface="Carlito"/>
              </a:rPr>
              <a:t>interface </a:t>
            </a:r>
            <a:r>
              <a:rPr sz="2400" spc="-10" dirty="0">
                <a:latin typeface="Carlito"/>
                <a:cs typeface="Carlito"/>
              </a:rPr>
              <a:t>(WAN </a:t>
            </a:r>
            <a:r>
              <a:rPr sz="2400" spc="-5" dirty="0">
                <a:latin typeface="Carlito"/>
                <a:cs typeface="Carlito"/>
              </a:rPr>
              <a:t>Interface) connects </a:t>
            </a:r>
            <a:r>
              <a:rPr sz="2400" spc="-15" dirty="0">
                <a:latin typeface="Carlito"/>
                <a:cs typeface="Carlito"/>
              </a:rPr>
              <a:t>to another</a:t>
            </a:r>
            <a:r>
              <a:rPr sz="2400" spc="3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router.</a:t>
            </a:r>
            <a:endParaRPr sz="2400" dirty="0">
              <a:latin typeface="Carlito"/>
              <a:cs typeface="Carlito"/>
            </a:endParaRPr>
          </a:p>
          <a:p>
            <a:pPr marL="1164590" marR="12065" lvl="2" indent="-346075">
              <a:lnSpc>
                <a:spcPts val="2240"/>
              </a:lnSpc>
              <a:spcBef>
                <a:spcPts val="935"/>
              </a:spcBef>
              <a:buClr>
                <a:srgbClr val="0083B7"/>
              </a:buClr>
              <a:buFont typeface="Arial"/>
              <a:buChar char="•"/>
              <a:tabLst>
                <a:tab pos="1164590" algn="l"/>
                <a:tab pos="1165225" algn="l"/>
              </a:tabLst>
            </a:pPr>
            <a:r>
              <a:rPr sz="2400" spc="-15" dirty="0">
                <a:latin typeface="Carlito"/>
                <a:cs typeface="Carlito"/>
              </a:rPr>
              <a:t>Ethernet </a:t>
            </a:r>
            <a:r>
              <a:rPr sz="2400" dirty="0">
                <a:latin typeface="Carlito"/>
                <a:cs typeface="Carlito"/>
              </a:rPr>
              <a:t>interface </a:t>
            </a:r>
            <a:r>
              <a:rPr sz="2400" spc="5" dirty="0">
                <a:latin typeface="Carlito"/>
                <a:cs typeface="Carlito"/>
              </a:rPr>
              <a:t>(LAN </a:t>
            </a:r>
            <a:r>
              <a:rPr sz="2400" spc="-5" dirty="0">
                <a:latin typeface="Carlito"/>
                <a:cs typeface="Carlito"/>
              </a:rPr>
              <a:t>Interface) connects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switch, bridge,  </a:t>
            </a:r>
            <a:r>
              <a:rPr sz="2400" spc="-10" dirty="0">
                <a:latin typeface="Carlito"/>
                <a:cs typeface="Carlito"/>
              </a:rPr>
              <a:t>hub,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repeater.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xmlns="" id="{1DA4AC0C-6244-4135-B264-92B4751B5AF5}"/>
              </a:ext>
            </a:extLst>
          </p:cNvPr>
          <p:cNvSpPr/>
          <p:nvPr/>
        </p:nvSpPr>
        <p:spPr>
          <a:xfrm>
            <a:off x="1295400" y="4360833"/>
            <a:ext cx="6286500" cy="2393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1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3046" y="5262362"/>
            <a:ext cx="3457099" cy="990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4343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/>
              <a:t>Network </a:t>
            </a:r>
            <a:r>
              <a:rPr sz="2000" dirty="0"/>
              <a:t>Devices – </a:t>
            </a:r>
            <a:r>
              <a:rPr sz="2000" spc="-25" dirty="0"/>
              <a:t>WLC </a:t>
            </a:r>
            <a:r>
              <a:rPr sz="2000" dirty="0"/>
              <a:t>/</a:t>
            </a:r>
            <a:r>
              <a:rPr sz="2000" spc="-204" dirty="0"/>
              <a:t> </a:t>
            </a:r>
            <a:r>
              <a:rPr sz="2000" spc="-10" dirty="0"/>
              <a:t>AP</a:t>
            </a:r>
            <a:endParaRPr sz="2000" dirty="0"/>
          </a:p>
        </p:txBody>
      </p:sp>
      <p:sp>
        <p:nvSpPr>
          <p:cNvPr id="5" name="object 5"/>
          <p:cNvSpPr txBox="1"/>
          <p:nvPr/>
        </p:nvSpPr>
        <p:spPr>
          <a:xfrm>
            <a:off x="690880" y="1466697"/>
            <a:ext cx="6243319" cy="3742691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b="1" spc="-5" dirty="0">
                <a:latin typeface="Carlito"/>
                <a:cs typeface="Carlito"/>
              </a:rPr>
              <a:t>Access-points</a:t>
            </a:r>
            <a:r>
              <a:rPr sz="2000" spc="-5" dirty="0">
                <a:latin typeface="Carlito"/>
                <a:cs typeface="Carlito"/>
              </a:rPr>
              <a:t> </a:t>
            </a:r>
            <a:endParaRPr lang="en-US" sz="2000" spc="-5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10" dirty="0">
                <a:latin typeface="Carlito"/>
                <a:cs typeface="Carlito"/>
              </a:rPr>
              <a:t>can </a:t>
            </a:r>
            <a:r>
              <a:rPr sz="2000" spc="-10" dirty="0">
                <a:latin typeface="Carlito"/>
                <a:cs typeface="Carlito"/>
              </a:rPr>
              <a:t>be </a:t>
            </a:r>
            <a:r>
              <a:rPr sz="2000" spc="-5" dirty="0">
                <a:latin typeface="Carlito"/>
                <a:cs typeface="Carlito"/>
              </a:rPr>
              <a:t>considered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5" dirty="0">
                <a:latin typeface="Carlito"/>
                <a:cs typeface="Carlito"/>
              </a:rPr>
              <a:t>wireless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bridges/switches</a:t>
            </a:r>
          </a:p>
          <a:p>
            <a:pPr marL="246379" indent="-234315">
              <a:lnSpc>
                <a:spcPct val="100000"/>
              </a:lnSpc>
              <a:spcBef>
                <a:spcPts val="5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20" dirty="0">
                <a:latin typeface="Carlito"/>
                <a:cs typeface="Carlito"/>
              </a:rPr>
              <a:t>They </a:t>
            </a:r>
            <a:r>
              <a:rPr sz="2000" dirty="0">
                <a:latin typeface="Carlito"/>
                <a:cs typeface="Carlito"/>
              </a:rPr>
              <a:t>allow mobile </a:t>
            </a:r>
            <a:r>
              <a:rPr sz="2000" spc="-5" dirty="0">
                <a:latin typeface="Carlito"/>
                <a:cs typeface="Carlito"/>
              </a:rPr>
              <a:t>users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connect </a:t>
            </a:r>
            <a:r>
              <a:rPr sz="2000" spc="-15" dirty="0">
                <a:latin typeface="Carlito"/>
                <a:cs typeface="Carlito"/>
              </a:rPr>
              <a:t>to the</a:t>
            </a:r>
            <a:r>
              <a:rPr sz="2000" spc="19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network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64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spc="-5" dirty="0">
                <a:latin typeface="Carlito"/>
                <a:cs typeface="Carlito"/>
              </a:rPr>
              <a:t>Two </a:t>
            </a:r>
            <a:r>
              <a:rPr lang="en-US" sz="2000" spc="-20" dirty="0">
                <a:latin typeface="Carlito"/>
                <a:cs typeface="Carlito"/>
              </a:rPr>
              <a:t>types: Autonomous </a:t>
            </a:r>
            <a:r>
              <a:rPr lang="en-US" sz="2000" spc="-5" dirty="0">
                <a:latin typeface="Carlito"/>
                <a:cs typeface="Carlito"/>
              </a:rPr>
              <a:t>and </a:t>
            </a:r>
            <a:r>
              <a:rPr lang="en-US" sz="2000" dirty="0">
                <a:latin typeface="Carlito"/>
                <a:cs typeface="Carlito"/>
              </a:rPr>
              <a:t>Lightweight</a:t>
            </a:r>
            <a:r>
              <a:rPr lang="en-US" sz="2000" spc="225" dirty="0">
                <a:latin typeface="Carlito"/>
                <a:cs typeface="Carlito"/>
              </a:rPr>
              <a:t> </a:t>
            </a:r>
            <a:r>
              <a:rPr lang="en-US" sz="2000" spc="-15" dirty="0">
                <a:latin typeface="Carlito"/>
                <a:cs typeface="Carlito"/>
              </a:rPr>
              <a:t>APs</a:t>
            </a:r>
            <a:endParaRPr lang="en-US" sz="2000" dirty="0">
              <a:latin typeface="Carlito"/>
              <a:cs typeface="Carlito"/>
            </a:endParaRPr>
          </a:p>
          <a:p>
            <a:pPr marL="246379">
              <a:lnSpc>
                <a:spcPts val="2120"/>
              </a:lnSpc>
            </a:pPr>
            <a:endParaRPr lang="en-US" sz="2000" spc="-5" dirty="0">
              <a:latin typeface="Carlito"/>
              <a:cs typeface="Carlito"/>
            </a:endParaRPr>
          </a:p>
          <a:p>
            <a:pPr marL="246379" indent="-234315"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b="1" spc="-5" dirty="0">
                <a:latin typeface="Carlito"/>
              </a:rPr>
              <a:t>Wireless LAN controller (WLC)</a:t>
            </a:r>
          </a:p>
          <a:p>
            <a:pPr marL="246379" indent="-234315">
              <a:lnSpc>
                <a:spcPts val="2120"/>
              </a:lnSpc>
              <a:spcBef>
                <a:spcPts val="56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20" dirty="0">
                <a:latin typeface="Carlito"/>
                <a:cs typeface="Carlito"/>
              </a:rPr>
              <a:t>AP </a:t>
            </a:r>
            <a:r>
              <a:rPr sz="2000" spc="-5" dirty="0">
                <a:latin typeface="Carlito"/>
                <a:cs typeface="Carlito"/>
              </a:rPr>
              <a:t>communicates </a:t>
            </a:r>
            <a:r>
              <a:rPr sz="2000" dirty="0">
                <a:latin typeface="Carlito"/>
                <a:cs typeface="Carlito"/>
              </a:rPr>
              <a:t>using a special </a:t>
            </a:r>
            <a:r>
              <a:rPr sz="2000" spc="-10" dirty="0">
                <a:latin typeface="Carlito"/>
                <a:cs typeface="Carlito"/>
              </a:rPr>
              <a:t>protocol </a:t>
            </a:r>
            <a:r>
              <a:rPr sz="2000" dirty="0">
                <a:latin typeface="Carlito"/>
                <a:cs typeface="Carlito"/>
              </a:rPr>
              <a:t>called</a:t>
            </a:r>
            <a:r>
              <a:rPr sz="2000" spc="13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the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Lightweight </a:t>
            </a:r>
            <a:r>
              <a:rPr sz="2000" spc="-20" dirty="0">
                <a:latin typeface="Carlito"/>
                <a:cs typeface="Carlito"/>
              </a:rPr>
              <a:t>AP </a:t>
            </a:r>
            <a:r>
              <a:rPr sz="2000" spc="-5" dirty="0">
                <a:latin typeface="Carlito"/>
                <a:cs typeface="Carlito"/>
              </a:rPr>
              <a:t>Protocol </a:t>
            </a:r>
            <a:r>
              <a:rPr sz="2000" dirty="0">
                <a:latin typeface="Carlito"/>
                <a:cs typeface="Carlito"/>
              </a:rPr>
              <a:t>(LWAPP)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relay information </a:t>
            </a:r>
            <a:r>
              <a:rPr sz="2000" spc="-15" dirty="0">
                <a:latin typeface="Carlito"/>
                <a:cs typeface="Carlito"/>
              </a:rPr>
              <a:t>to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the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WLC</a:t>
            </a:r>
            <a:r>
              <a:rPr lang="en-US" sz="2000" spc="5" dirty="0"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000" spc="-5" dirty="0">
                <a:latin typeface="Carlito"/>
                <a:cs typeface="Carlito"/>
              </a:rPr>
              <a:t>LWAPP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encrypted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8808" y="2057400"/>
            <a:ext cx="2055192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91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24471" y="4889187"/>
            <a:ext cx="4016380" cy="1790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736473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0" dirty="0"/>
              <a:t>Network </a:t>
            </a:r>
            <a:r>
              <a:rPr sz="2800" dirty="0"/>
              <a:t>Devices – Security</a:t>
            </a:r>
            <a:r>
              <a:rPr sz="2800" spc="-254" dirty="0"/>
              <a:t> </a:t>
            </a:r>
            <a:r>
              <a:rPr sz="2800" spc="-10" dirty="0"/>
              <a:t>Appliances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656244" y="1655905"/>
            <a:ext cx="8115999" cy="2730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6379" indent="-234315">
              <a:lnSpc>
                <a:spcPts val="2470"/>
              </a:lnSpc>
              <a:spcBef>
                <a:spcPts val="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b="1" spc="-5" dirty="0">
                <a:latin typeface="Carlito"/>
                <a:cs typeface="Carlito"/>
              </a:rPr>
              <a:t>A</a:t>
            </a:r>
            <a:r>
              <a:rPr sz="2250" b="1" spc="-45" dirty="0">
                <a:latin typeface="Carlito"/>
                <a:cs typeface="Carlito"/>
              </a:rPr>
              <a:t> </a:t>
            </a:r>
            <a:r>
              <a:rPr sz="2250" b="1" spc="-15" dirty="0">
                <a:latin typeface="Carlito"/>
                <a:cs typeface="Carlito"/>
              </a:rPr>
              <a:t>firewall</a:t>
            </a:r>
            <a:r>
              <a:rPr sz="2250" b="1" spc="-65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is</a:t>
            </a:r>
            <a:r>
              <a:rPr sz="2250" spc="-3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a</a:t>
            </a:r>
            <a:r>
              <a:rPr sz="2250" spc="-6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system</a:t>
            </a:r>
            <a:r>
              <a:rPr sz="2250" spc="-5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or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group</a:t>
            </a:r>
            <a:r>
              <a:rPr sz="2250" spc="-17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of</a:t>
            </a:r>
            <a:r>
              <a:rPr sz="2250" spc="-8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systems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that</a:t>
            </a:r>
            <a:r>
              <a:rPr lang="en-US" sz="2250" spc="-2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manages</a:t>
            </a:r>
            <a:r>
              <a:rPr sz="2250" spc="-114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access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between</a:t>
            </a:r>
            <a:r>
              <a:rPr sz="2250" spc="-175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two</a:t>
            </a:r>
            <a:r>
              <a:rPr sz="2250" spc="-3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or</a:t>
            </a:r>
            <a:r>
              <a:rPr sz="2250" spc="-10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more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networks</a:t>
            </a:r>
            <a:r>
              <a:rPr lang="en-US" sz="2250" dirty="0">
                <a:latin typeface="Carlito"/>
                <a:cs typeface="Carlito"/>
              </a:rPr>
              <a:t>.</a:t>
            </a:r>
            <a:endParaRPr sz="2250" dirty="0">
              <a:latin typeface="Carlito"/>
              <a:cs typeface="Carlito"/>
            </a:endParaRPr>
          </a:p>
          <a:p>
            <a:pPr marL="246379" marR="889000" indent="-234315">
              <a:lnSpc>
                <a:spcPts val="2240"/>
              </a:lnSpc>
              <a:spcBef>
                <a:spcPts val="13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10" dirty="0">
                <a:latin typeface="Carlito"/>
                <a:cs typeface="Carlito"/>
              </a:rPr>
              <a:t>Controls</a:t>
            </a:r>
            <a:r>
              <a:rPr sz="2250" spc="-165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incoming</a:t>
            </a:r>
            <a:r>
              <a:rPr sz="2250" spc="-12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and</a:t>
            </a:r>
            <a:r>
              <a:rPr sz="2250" spc="-9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outgoing</a:t>
            </a:r>
            <a:r>
              <a:rPr sz="2250" spc="-20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traffic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by  </a:t>
            </a:r>
            <a:r>
              <a:rPr sz="2250" spc="-15" dirty="0">
                <a:latin typeface="Carlito"/>
                <a:cs typeface="Carlito"/>
              </a:rPr>
              <a:t>analyzing the </a:t>
            </a:r>
            <a:r>
              <a:rPr sz="2250" spc="-20" dirty="0">
                <a:latin typeface="Carlito"/>
                <a:cs typeface="Carlito"/>
              </a:rPr>
              <a:t>data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packets</a:t>
            </a:r>
            <a:r>
              <a:rPr lang="en-US" sz="2250" spc="-10" dirty="0">
                <a:latin typeface="Carlito"/>
                <a:cs typeface="Carlito"/>
              </a:rPr>
              <a:t>.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3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10" dirty="0">
                <a:latin typeface="Carlito"/>
                <a:cs typeface="Carlito"/>
              </a:rPr>
              <a:t>Software </a:t>
            </a:r>
            <a:r>
              <a:rPr sz="2250" dirty="0">
                <a:latin typeface="Carlito"/>
                <a:cs typeface="Carlito"/>
              </a:rPr>
              <a:t>or</a:t>
            </a:r>
            <a:r>
              <a:rPr sz="2250" spc="-26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Hardware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ts val="2470"/>
              </a:lnSpc>
              <a:spcBef>
                <a:spcPts val="9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15" dirty="0">
                <a:latin typeface="Carlito"/>
                <a:cs typeface="Carlito"/>
              </a:rPr>
              <a:t>Firewall</a:t>
            </a:r>
            <a:r>
              <a:rPr sz="2250" spc="-65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allows</a:t>
            </a:r>
            <a:r>
              <a:rPr sz="2250" spc="-3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or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spc="5" dirty="0">
                <a:latin typeface="Carlito"/>
                <a:cs typeface="Carlito"/>
              </a:rPr>
              <a:t>drops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the</a:t>
            </a:r>
            <a:r>
              <a:rPr sz="2250" spc="-10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traffic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according</a:t>
            </a:r>
            <a:r>
              <a:rPr sz="2250" spc="-204" dirty="0">
                <a:latin typeface="Carlito"/>
                <a:cs typeface="Carlito"/>
              </a:rPr>
              <a:t> </a:t>
            </a:r>
            <a:r>
              <a:rPr sz="2250" spc="-25" dirty="0">
                <a:latin typeface="Carlito"/>
                <a:cs typeface="Carlito"/>
              </a:rPr>
              <a:t>to</a:t>
            </a:r>
            <a:r>
              <a:rPr lang="en-US" sz="2250" spc="-2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the configured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rules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-20" dirty="0">
                <a:latin typeface="Carlito"/>
                <a:cs typeface="Carlito"/>
              </a:rPr>
              <a:t>Can</a:t>
            </a:r>
            <a:r>
              <a:rPr sz="2250" spc="-9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filter</a:t>
            </a:r>
            <a:r>
              <a:rPr sz="2250" spc="-1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the</a:t>
            </a:r>
            <a:r>
              <a:rPr sz="2250" spc="-2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traffic</a:t>
            </a:r>
            <a:r>
              <a:rPr sz="2250" spc="-105" dirty="0">
                <a:latin typeface="Carlito"/>
                <a:cs typeface="Carlito"/>
              </a:rPr>
              <a:t> </a:t>
            </a:r>
            <a:r>
              <a:rPr sz="2250" spc="10" dirty="0">
                <a:latin typeface="Carlito"/>
                <a:cs typeface="Carlito"/>
              </a:rPr>
              <a:t>from</a:t>
            </a:r>
            <a:r>
              <a:rPr sz="2250" spc="-22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Layer</a:t>
            </a:r>
            <a:r>
              <a:rPr sz="2250" spc="-10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3</a:t>
            </a:r>
            <a:r>
              <a:rPr sz="2250" spc="-50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up</a:t>
            </a:r>
            <a:r>
              <a:rPr sz="2250" spc="-95" dirty="0">
                <a:latin typeface="Carlito"/>
                <a:cs typeface="Carlito"/>
              </a:rPr>
              <a:t> </a:t>
            </a:r>
            <a:r>
              <a:rPr sz="2250" spc="-25" dirty="0">
                <a:latin typeface="Carlito"/>
                <a:cs typeface="Carlito"/>
              </a:rPr>
              <a:t>to</a:t>
            </a:r>
            <a:r>
              <a:rPr sz="2250" spc="-1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7</a:t>
            </a:r>
            <a:endParaRPr sz="22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4072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97353DAE-8869-44B0-9AB9-3FAAA6D54F49}"/>
              </a:ext>
            </a:extLst>
          </p:cNvPr>
          <p:cNvSpPr/>
          <p:nvPr/>
        </p:nvSpPr>
        <p:spPr>
          <a:xfrm>
            <a:off x="304800" y="488819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684602"/>
            <a:ext cx="73647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10" dirty="0"/>
              <a:t>Network </a:t>
            </a:r>
            <a:r>
              <a:rPr lang="en-US" sz="3600" dirty="0"/>
              <a:t>Devices – Security</a:t>
            </a:r>
            <a:r>
              <a:rPr lang="en-US" sz="3600" spc="-254" dirty="0"/>
              <a:t> </a:t>
            </a:r>
            <a:r>
              <a:rPr lang="en-US" sz="3600" spc="-10" dirty="0"/>
              <a:t>Appliances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7C5FA08-A9E4-4119-BD92-31D663ACB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75521"/>
            <a:ext cx="7467600" cy="21781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EBAE85-5200-4F51-9C0A-96FE1E7F6276}"/>
              </a:ext>
            </a:extLst>
          </p:cNvPr>
          <p:cNvSpPr txBox="1"/>
          <p:nvPr/>
        </p:nvSpPr>
        <p:spPr>
          <a:xfrm>
            <a:off x="369236" y="1327819"/>
            <a:ext cx="8405527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marR="5080" indent="-234315"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spc="-5" dirty="0">
                <a:latin typeface="Carlito"/>
              </a:rPr>
              <a:t>IPS/IDS can prevent from known network attacks  and worms, reconnaissance, spyware, Trojans,  backdoors, bots – detection based on the  signatures</a:t>
            </a:r>
          </a:p>
          <a:p>
            <a:pPr marL="246379" marR="5080" indent="-234315"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b="1" spc="-5" dirty="0">
                <a:latin typeface="Carlito"/>
              </a:rPr>
              <a:t>Intrusion Detection Systems (IDS): </a:t>
            </a:r>
            <a:r>
              <a:rPr lang="en-US" sz="2000" spc="-5" dirty="0">
                <a:latin typeface="Carlito"/>
              </a:rPr>
              <a:t>analyze and monitor network traffic for signs that indicate attackers are using a known cyberthreat to infiltrate or steal data from your network(Just alarm).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12234"/>
              </a:solidFill>
              <a:effectLst/>
              <a:latin typeface="Graphik LC Web"/>
            </a:endParaRPr>
          </a:p>
          <a:p>
            <a:pPr marL="246379" marR="5080" indent="-234315"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b="1" spc="-5" dirty="0">
                <a:latin typeface="Carlito"/>
              </a:rPr>
              <a:t>Intrusion Prevention Systems (IPS):  </a:t>
            </a:r>
            <a:r>
              <a:rPr lang="en-US" sz="2000" spc="-5" dirty="0">
                <a:latin typeface="Carlito"/>
              </a:rPr>
              <a:t>analyze and monitor network traffic as a firewall, between the outside world and the internal network.(take action)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12234"/>
              </a:solidFill>
              <a:latin typeface="Graphik LC Web"/>
            </a:endParaRPr>
          </a:p>
          <a:p>
            <a:pPr marL="246379" indent="-234315"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endParaRPr lang="en-US" sz="2000" spc="-5" dirty="0"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4695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312" y="4416297"/>
            <a:ext cx="7773034" cy="1343660"/>
          </a:xfrm>
          <a:custGeom>
            <a:avLst/>
            <a:gdLst/>
            <a:ahLst/>
            <a:cxnLst/>
            <a:rect l="l" t="t" r="r" b="b"/>
            <a:pathLst>
              <a:path w="7773034" h="1343660">
                <a:moveTo>
                  <a:pt x="7548562" y="0"/>
                </a:moveTo>
                <a:lnTo>
                  <a:pt x="223862" y="0"/>
                </a:lnTo>
                <a:lnTo>
                  <a:pt x="178747" y="4552"/>
                </a:lnTo>
                <a:lnTo>
                  <a:pt x="136726" y="17607"/>
                </a:lnTo>
                <a:lnTo>
                  <a:pt x="98699" y="38261"/>
                </a:lnTo>
                <a:lnTo>
                  <a:pt x="65568" y="65611"/>
                </a:lnTo>
                <a:lnTo>
                  <a:pt x="38232" y="98753"/>
                </a:lnTo>
                <a:lnTo>
                  <a:pt x="17592" y="136784"/>
                </a:lnTo>
                <a:lnTo>
                  <a:pt x="4548" y="178801"/>
                </a:lnTo>
                <a:lnTo>
                  <a:pt x="0" y="223900"/>
                </a:lnTo>
                <a:lnTo>
                  <a:pt x="0" y="1119377"/>
                </a:lnTo>
                <a:lnTo>
                  <a:pt x="4548" y="1164485"/>
                </a:lnTo>
                <a:lnTo>
                  <a:pt x="17592" y="1206500"/>
                </a:lnTo>
                <a:lnTo>
                  <a:pt x="38232" y="1244521"/>
                </a:lnTo>
                <a:lnTo>
                  <a:pt x="65568" y="1277650"/>
                </a:lnTo>
                <a:lnTo>
                  <a:pt x="98699" y="1304984"/>
                </a:lnTo>
                <a:lnTo>
                  <a:pt x="136726" y="1325623"/>
                </a:lnTo>
                <a:lnTo>
                  <a:pt x="178747" y="1338667"/>
                </a:lnTo>
                <a:lnTo>
                  <a:pt x="223862" y="1343215"/>
                </a:lnTo>
                <a:lnTo>
                  <a:pt x="7548562" y="1343215"/>
                </a:lnTo>
                <a:lnTo>
                  <a:pt x="7593661" y="1338667"/>
                </a:lnTo>
                <a:lnTo>
                  <a:pt x="7635678" y="1325623"/>
                </a:lnTo>
                <a:lnTo>
                  <a:pt x="7673709" y="1304984"/>
                </a:lnTo>
                <a:lnTo>
                  <a:pt x="7706852" y="1277650"/>
                </a:lnTo>
                <a:lnTo>
                  <a:pt x="7734202" y="1244521"/>
                </a:lnTo>
                <a:lnTo>
                  <a:pt x="7754856" y="1206500"/>
                </a:lnTo>
                <a:lnTo>
                  <a:pt x="7767911" y="1164485"/>
                </a:lnTo>
                <a:lnTo>
                  <a:pt x="7772463" y="1119377"/>
                </a:lnTo>
                <a:lnTo>
                  <a:pt x="7772463" y="223900"/>
                </a:lnTo>
                <a:lnTo>
                  <a:pt x="7767911" y="178801"/>
                </a:lnTo>
                <a:lnTo>
                  <a:pt x="7754856" y="136784"/>
                </a:lnTo>
                <a:lnTo>
                  <a:pt x="7734202" y="98753"/>
                </a:lnTo>
                <a:lnTo>
                  <a:pt x="7706852" y="65611"/>
                </a:lnTo>
                <a:lnTo>
                  <a:pt x="7673709" y="38261"/>
                </a:lnTo>
                <a:lnTo>
                  <a:pt x="7635678" y="17607"/>
                </a:lnTo>
                <a:lnTo>
                  <a:pt x="7593661" y="4552"/>
                </a:lnTo>
                <a:lnTo>
                  <a:pt x="7548562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647" y="4569523"/>
            <a:ext cx="500697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20" dirty="0">
                <a:solidFill>
                  <a:srgbClr val="FFFFFF"/>
                </a:solidFill>
                <a:latin typeface="Carlito"/>
                <a:cs typeface="Carlito"/>
              </a:rPr>
              <a:t>Network</a:t>
            </a:r>
            <a:r>
              <a:rPr sz="48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800" b="1" spc="-15" dirty="0">
                <a:solidFill>
                  <a:srgbClr val="FFFFFF"/>
                </a:solidFill>
                <a:latin typeface="Carlito"/>
                <a:cs typeface="Carlito"/>
              </a:rPr>
              <a:t>Devices</a:t>
            </a:r>
            <a:endParaRPr sz="4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12820" y="3158744"/>
            <a:ext cx="2251075" cy="9067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427355">
              <a:lnSpc>
                <a:spcPts val="3279"/>
              </a:lnSpc>
              <a:spcBef>
                <a:spcPts val="520"/>
              </a:spcBef>
            </a:pPr>
            <a:r>
              <a:rPr sz="3050" spc="-5" dirty="0">
                <a:solidFill>
                  <a:srgbClr val="FFFFFF"/>
                </a:solidFill>
                <a:latin typeface="Carlito"/>
                <a:cs typeface="Carlito"/>
              </a:rPr>
              <a:t>Network  </a:t>
            </a:r>
            <a:r>
              <a:rPr sz="3050" spc="-4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3050" spc="-10" dirty="0">
                <a:solidFill>
                  <a:srgbClr val="FFFFFF"/>
                </a:solidFill>
                <a:latin typeface="Carlito"/>
                <a:cs typeface="Carlito"/>
              </a:rPr>
              <a:t>un</a:t>
            </a:r>
            <a:r>
              <a:rPr sz="305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05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050" spc="-3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305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05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050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05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050" spc="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305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305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8756" y="6667024"/>
            <a:ext cx="29019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z="1050" spc="-5" dirty="0">
                <a:solidFill>
                  <a:srgbClr val="D2D2D2"/>
                </a:solidFill>
                <a:latin typeface="Arial"/>
                <a:cs typeface="Arial"/>
              </a:rPr>
              <a:t>2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C0C3CA95-623F-4CF7-B097-B03E525A5DCB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DE987910-6400-4347-B8FB-B79D0671CF85}"/>
              </a:ext>
            </a:extLst>
          </p:cNvPr>
          <p:cNvSpPr txBox="1">
            <a:spLocks/>
          </p:cNvSpPr>
          <p:nvPr/>
        </p:nvSpPr>
        <p:spPr>
          <a:xfrm>
            <a:off x="690880" y="383540"/>
            <a:ext cx="35763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25" dirty="0">
                <a:solidFill>
                  <a:schemeClr val="bg1"/>
                </a:solidFill>
              </a:rPr>
              <a:t>Chapter 2 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0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CBD449-BD6F-4E6D-B553-8702DDF60501}"/>
              </a:ext>
            </a:extLst>
          </p:cNvPr>
          <p:cNvSpPr txBox="1"/>
          <p:nvPr/>
        </p:nvSpPr>
        <p:spPr>
          <a:xfrm>
            <a:off x="499110" y="1132077"/>
            <a:ext cx="8214360" cy="265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There are three common methods of signal transmission used in networks:</a:t>
            </a:r>
          </a:p>
          <a:p>
            <a:pPr marL="803275" indent="-263525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Electrical signals : </a:t>
            </a:r>
            <a:r>
              <a:rPr lang="en-US" dirty="0">
                <a:latin typeface="+mj-lt"/>
                <a:cs typeface="Arial" panose="020B0604020202020204" pitchFamily="34" charset="0"/>
              </a:rPr>
              <a:t>Transmission is achieved by representing data as electrical pulses</a:t>
            </a:r>
          </a:p>
          <a:p>
            <a:pPr marL="623888" indent="-84138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   Optical signals :</a:t>
            </a:r>
            <a:r>
              <a:rPr lang="en-US" dirty="0">
                <a:latin typeface="+mj-lt"/>
                <a:cs typeface="Arial" panose="020B0604020202020204" pitchFamily="34" charset="0"/>
              </a:rPr>
              <a:t>Transmission is achieved by converting the electrical signals into light pulses.</a:t>
            </a:r>
          </a:p>
          <a:p>
            <a:pPr marL="803275" indent="-263525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Wireless signals : </a:t>
            </a:r>
            <a:r>
              <a:rPr lang="en-US" dirty="0">
                <a:latin typeface="+mj-lt"/>
                <a:cs typeface="Arial" panose="020B0604020202020204" pitchFamily="34" charset="0"/>
              </a:rPr>
              <a:t>Transmission is achieved by using infrared, microwave, or radio waves through the air.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08FC39-6536-4A7C-8602-783C1B8E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294530"/>
            <a:ext cx="7010400" cy="256347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CB32CE29-EF0B-461E-9F32-7376573145DA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C00915CC-4878-4AA0-A4C4-28637C9923EA}"/>
              </a:ext>
            </a:extLst>
          </p:cNvPr>
          <p:cNvSpPr txBox="1">
            <a:spLocks/>
          </p:cNvSpPr>
          <p:nvPr/>
        </p:nvSpPr>
        <p:spPr>
          <a:xfrm>
            <a:off x="690880" y="383540"/>
            <a:ext cx="6633845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dirty="0">
                <a:solidFill>
                  <a:schemeClr val="bg1"/>
                </a:solidFill>
              </a:rPr>
              <a:t>Data Transmission</a:t>
            </a:r>
          </a:p>
          <a:p>
            <a:pPr marL="12700">
              <a:spcBef>
                <a:spcPts val="105"/>
              </a:spcBef>
            </a:pPr>
            <a:endParaRPr 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0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2">
            <a:extLst>
              <a:ext uri="{FF2B5EF4-FFF2-40B4-BE49-F238E27FC236}">
                <a16:creationId xmlns:a16="http://schemas.microsoft.com/office/drawing/2014/main" xmlns="" id="{664CE430-2B36-4721-99F3-586C24CB08E7}"/>
              </a:ext>
            </a:extLst>
          </p:cNvPr>
          <p:cNvSpPr txBox="1">
            <a:spLocks/>
          </p:cNvSpPr>
          <p:nvPr/>
        </p:nvSpPr>
        <p:spPr>
          <a:xfrm>
            <a:off x="505691" y="1240857"/>
            <a:ext cx="9144000" cy="815976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8140" marR="5080" indent="-346075">
              <a:lnSpc>
                <a:spcPts val="2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Communication transmits across a network on media.</a:t>
            </a:r>
          </a:p>
          <a:p>
            <a:pPr marL="358140" marR="5080" indent="-346075">
              <a:lnSpc>
                <a:spcPts val="2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Modern networks primarily use three types of media to interconnect devices.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sz="2200" spc="10" dirty="0">
              <a:latin typeface="Carli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84CA0A-A1AB-4EE5-96F3-7DF754404B6A}"/>
              </a:ext>
            </a:extLst>
          </p:cNvPr>
          <p:cNvSpPr txBox="1"/>
          <p:nvPr/>
        </p:nvSpPr>
        <p:spPr>
          <a:xfrm>
            <a:off x="249474" y="2056833"/>
            <a:ext cx="871363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263525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Metal wires within cables - </a:t>
            </a:r>
            <a:r>
              <a:rPr lang="en-US" dirty="0">
                <a:latin typeface="+mj-lt"/>
                <a:cs typeface="Arial" panose="020B0604020202020204" pitchFamily="34" charset="0"/>
              </a:rPr>
              <a:t>Data is encoded into electrical impulses.</a:t>
            </a:r>
          </a:p>
          <a:p>
            <a:pPr marL="803275" indent="-263525">
              <a:buFont typeface="Arial" panose="020B0604020202020204" pitchFamily="34" charset="0"/>
              <a:buChar char="•"/>
            </a:pPr>
            <a:endParaRPr lang="en-US" sz="800" b="1" dirty="0">
              <a:latin typeface="+mj-lt"/>
              <a:cs typeface="Arial" panose="020B0604020202020204" pitchFamily="34" charset="0"/>
            </a:endParaRPr>
          </a:p>
          <a:p>
            <a:pPr marL="803275" indent="-263525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Glass or plastic fibers within cables (fiber-optic cable) </a:t>
            </a:r>
            <a:r>
              <a:rPr lang="en-US" dirty="0">
                <a:latin typeface="+mj-lt"/>
                <a:cs typeface="Arial" panose="020B0604020202020204" pitchFamily="34" charset="0"/>
              </a:rPr>
              <a:t>- Data is encoded into pulses of light.</a:t>
            </a:r>
          </a:p>
          <a:p>
            <a:pPr marL="803275" indent="-263525">
              <a:buFont typeface="Arial" panose="020B0604020202020204" pitchFamily="34" charset="0"/>
              <a:buChar char="•"/>
            </a:pPr>
            <a:endParaRPr lang="en-US" sz="900" b="1" dirty="0">
              <a:latin typeface="+mj-lt"/>
              <a:cs typeface="Arial" panose="020B0604020202020204" pitchFamily="34" charset="0"/>
            </a:endParaRPr>
          </a:p>
          <a:p>
            <a:pPr marL="803275" indent="-263525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Wireless transmission - </a:t>
            </a:r>
            <a:r>
              <a:rPr lang="en-US" dirty="0">
                <a:latin typeface="+mj-lt"/>
                <a:cs typeface="Arial" panose="020B0604020202020204" pitchFamily="34" charset="0"/>
              </a:rPr>
              <a:t>Data is encoded via modulation of specific frequencies of electromagnetic waves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7D4886B-3A45-4AAA-AB7E-BF5DC7F5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26549"/>
            <a:ext cx="9144000" cy="2951558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10BF9D7-F503-46AC-A304-8DEDFB863821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AAD56357-93B8-4304-A2E8-DEC181324AB6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Network Media Types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8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4">
            <a:extLst>
              <a:ext uri="{FF2B5EF4-FFF2-40B4-BE49-F238E27FC236}">
                <a16:creationId xmlns:a16="http://schemas.microsoft.com/office/drawing/2014/main" xmlns="" id="{432F86F4-5EAD-4D16-884F-A525BF258FB5}"/>
              </a:ext>
            </a:extLst>
          </p:cNvPr>
          <p:cNvSpPr/>
          <p:nvPr/>
        </p:nvSpPr>
        <p:spPr>
          <a:xfrm>
            <a:off x="334015" y="1301078"/>
            <a:ext cx="8078460" cy="332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400" spc="10" dirty="0">
                <a:latin typeface="Carlito"/>
              </a:rPr>
              <a:t>The three most common network cables are twisted-pair cable, coaxial cable, and fiber-optic cable.</a:t>
            </a:r>
          </a:p>
        </p:txBody>
      </p:sp>
      <p:pic>
        <p:nvPicPr>
          <p:cNvPr id="13" name="Picture 12" descr="A picture containing cable, indoor, table, plastic&#10;&#10;Description automatically generated">
            <a:extLst>
              <a:ext uri="{FF2B5EF4-FFF2-40B4-BE49-F238E27FC236}">
                <a16:creationId xmlns:a16="http://schemas.microsoft.com/office/drawing/2014/main" xmlns="" id="{BD091C6A-E1F2-427C-A08A-0D3554B3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7" y="3428999"/>
            <a:ext cx="2424298" cy="22415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E8F9F6-811F-4CC8-9823-561B6B490294}"/>
              </a:ext>
            </a:extLst>
          </p:cNvPr>
          <p:cNvSpPr txBox="1"/>
          <p:nvPr/>
        </p:nvSpPr>
        <p:spPr>
          <a:xfrm>
            <a:off x="322702" y="2590791"/>
            <a:ext cx="265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Twisted-Pair Cable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xmlns="" id="{3D15E20A-F328-4C39-916E-B87E32FD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57" y="3428999"/>
            <a:ext cx="2641941" cy="2241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B76C9A-D25D-4FE4-A1EF-CEB9FF61F635}"/>
              </a:ext>
            </a:extLst>
          </p:cNvPr>
          <p:cNvSpPr txBox="1"/>
          <p:nvPr/>
        </p:nvSpPr>
        <p:spPr>
          <a:xfrm>
            <a:off x="2831798" y="2643351"/>
            <a:ext cx="265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Coaxial Cable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cut in half&#10;&#10;Description automatically generated">
            <a:extLst>
              <a:ext uri="{FF2B5EF4-FFF2-40B4-BE49-F238E27FC236}">
                <a16:creationId xmlns:a16="http://schemas.microsoft.com/office/drawing/2014/main" xmlns="" id="{BEC701E6-6E22-4BD6-9036-FC78959D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111" y="3429000"/>
            <a:ext cx="2757069" cy="22415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4FE302-7440-4FB8-B5DE-87BFC47A118F}"/>
              </a:ext>
            </a:extLst>
          </p:cNvPr>
          <p:cNvSpPr txBox="1"/>
          <p:nvPr/>
        </p:nvSpPr>
        <p:spPr>
          <a:xfrm>
            <a:off x="5648599" y="2643350"/>
            <a:ext cx="252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Fiber-Optic Cable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679440B2-C177-44F9-8DA8-473D23F5C7A5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xmlns="" id="{AE6322B9-C45F-41B2-B02A-3E91B08D64D3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Network Media Types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3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2">
            <a:extLst>
              <a:ext uri="{FF2B5EF4-FFF2-40B4-BE49-F238E27FC236}">
                <a16:creationId xmlns:a16="http://schemas.microsoft.com/office/drawing/2014/main" xmlns="" id="{DABB75CC-89F7-4DFE-97D6-76E6DBE30B89}"/>
              </a:ext>
            </a:extLst>
          </p:cNvPr>
          <p:cNvSpPr txBox="1">
            <a:spLocks/>
          </p:cNvSpPr>
          <p:nvPr/>
        </p:nvSpPr>
        <p:spPr>
          <a:xfrm>
            <a:off x="0" y="113157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4">
            <a:extLst>
              <a:ext uri="{FF2B5EF4-FFF2-40B4-BE49-F238E27FC236}">
                <a16:creationId xmlns:a16="http://schemas.microsoft.com/office/drawing/2014/main" xmlns="" id="{E1EB1425-0C59-4605-A0D1-D0709B70F718}"/>
              </a:ext>
            </a:extLst>
          </p:cNvPr>
          <p:cNvSpPr/>
          <p:nvPr/>
        </p:nvSpPr>
        <p:spPr>
          <a:xfrm>
            <a:off x="371800" y="1276737"/>
            <a:ext cx="8307380" cy="2192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Ethernet technology generally uses twisted-pair cables to interconnect devices. 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The networks in most homes and schools are wired with twisted-pair copper cable.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Carlito"/>
              </a:rPr>
              <a:t>Most common form of wire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This type of cable is inexpensive and readily available. 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Twisted-pair cable uses pulses of electricity to transmit data.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99FF8B77-862E-44A3-AF0B-08902373A14F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86B60B0E-42CC-4C11-B573-4590DCD20C14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Twisted-Pair Cables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D2BB47-4FAF-4A5E-A72D-BA4FB20993D2}"/>
              </a:ext>
            </a:extLst>
          </p:cNvPr>
          <p:cNvSpPr txBox="1"/>
          <p:nvPr/>
        </p:nvSpPr>
        <p:spPr>
          <a:xfrm>
            <a:off x="371800" y="3706119"/>
            <a:ext cx="770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Carlito"/>
              </a:rPr>
              <a:t>There are two commonly installed types of twisted-pair cable: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179388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Unshielded twisted-pair (UTP)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9750" indent="-179388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Shielded cables (STP)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C878B88F-BCA9-4172-9461-CFF6852C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65" y="4720112"/>
            <a:ext cx="2588035" cy="1722302"/>
          </a:xfrm>
          <a:prstGeom prst="rect">
            <a:avLst/>
          </a:prstGeom>
        </p:spPr>
      </p:pic>
      <p:pic>
        <p:nvPicPr>
          <p:cNvPr id="11" name="Picture 10" descr="A picture containing water&#10;&#10;Description automatically generated">
            <a:extLst>
              <a:ext uri="{FF2B5EF4-FFF2-40B4-BE49-F238E27FC236}">
                <a16:creationId xmlns:a16="http://schemas.microsoft.com/office/drawing/2014/main" xmlns="" id="{ACA855F7-06B0-40B0-B944-65888239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69393"/>
            <a:ext cx="2971800" cy="15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2">
            <a:extLst>
              <a:ext uri="{FF2B5EF4-FFF2-40B4-BE49-F238E27FC236}">
                <a16:creationId xmlns:a16="http://schemas.microsoft.com/office/drawing/2014/main" xmlns="" id="{DABB75CC-89F7-4DFE-97D6-76E6DBE30B89}"/>
              </a:ext>
            </a:extLst>
          </p:cNvPr>
          <p:cNvSpPr txBox="1">
            <a:spLocks/>
          </p:cNvSpPr>
          <p:nvPr/>
        </p:nvSpPr>
        <p:spPr>
          <a:xfrm>
            <a:off x="0" y="113157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99FF8B77-862E-44A3-AF0B-08902373A14F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86B60B0E-42CC-4C11-B573-4590DCD20C14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Twisted-Pair Cables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525006D6-1343-4D1D-A940-9B9652F2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3010"/>
            <a:ext cx="9144000" cy="564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94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Coaxial Cable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27" name="Object1">
            <a:extLst>
              <a:ext uri="{FF2B5EF4-FFF2-40B4-BE49-F238E27FC236}">
                <a16:creationId xmlns:a16="http://schemas.microsoft.com/office/drawing/2014/main" xmlns="" id="{E281EB60-F566-4B82-9A0F-D221C5433B4F}"/>
              </a:ext>
            </a:extLst>
          </p:cNvPr>
          <p:cNvSpPr txBox="1">
            <a:spLocks/>
          </p:cNvSpPr>
          <p:nvPr/>
        </p:nvSpPr>
        <p:spPr>
          <a:xfrm>
            <a:off x="381000" y="1554481"/>
            <a:ext cx="9144000" cy="246221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Object2">
            <a:extLst>
              <a:ext uri="{FF2B5EF4-FFF2-40B4-BE49-F238E27FC236}">
                <a16:creationId xmlns:a16="http://schemas.microsoft.com/office/drawing/2014/main" xmlns="" id="{B7276227-E817-4AFA-8E31-D60BA5698431}"/>
              </a:ext>
            </a:extLst>
          </p:cNvPr>
          <p:cNvSpPr txBox="1">
            <a:spLocks/>
          </p:cNvSpPr>
          <p:nvPr/>
        </p:nvSpPr>
        <p:spPr>
          <a:xfrm>
            <a:off x="739644" y="1456732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Object4">
            <a:extLst>
              <a:ext uri="{FF2B5EF4-FFF2-40B4-BE49-F238E27FC236}">
                <a16:creationId xmlns:a16="http://schemas.microsoft.com/office/drawing/2014/main" xmlns="" id="{D3976E95-E14E-48DC-B0F2-68A688A5AE0E}"/>
              </a:ext>
            </a:extLst>
          </p:cNvPr>
          <p:cNvSpPr/>
          <p:nvPr/>
        </p:nvSpPr>
        <p:spPr>
          <a:xfrm>
            <a:off x="408709" y="1224898"/>
            <a:ext cx="8610600" cy="3516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+mj-lt"/>
              </a:rPr>
              <a:t>A single wire wrapped in a foam insulation surrounded by a braided metal shield, then covered in a plastic jacket.  Cable comes in various thicknesses.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Cable TV and Satellite Cables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It was one of the earliest network cabling types developed.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Coaxial cable (or coax) carries data in the form of electrical signals. 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It provides improved shielding compared to UTP and can therefore carry more data.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sz="2200" spc="1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E2F271-94E5-42BE-A71A-5BF3ACE6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4053036"/>
            <a:ext cx="6553200" cy="2696464"/>
          </a:xfrm>
          <a:prstGeom prst="rect">
            <a:avLst/>
          </a:prstGeom>
        </p:spPr>
      </p:pic>
      <p:pic>
        <p:nvPicPr>
          <p:cNvPr id="10" name="Picture 9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xmlns="" id="{8B810F8C-02A1-4FD1-B2ED-118BC33D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27" y="5289664"/>
            <a:ext cx="1773382" cy="1385455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C2A66B6-4445-4AA0-888A-6F38A8C6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927" y="3888098"/>
            <a:ext cx="1773382" cy="11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Coaxial Cable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27" name="Object1">
            <a:extLst>
              <a:ext uri="{FF2B5EF4-FFF2-40B4-BE49-F238E27FC236}">
                <a16:creationId xmlns:a16="http://schemas.microsoft.com/office/drawing/2014/main" xmlns="" id="{E281EB60-F566-4B82-9A0F-D221C5433B4F}"/>
              </a:ext>
            </a:extLst>
          </p:cNvPr>
          <p:cNvSpPr txBox="1">
            <a:spLocks/>
          </p:cNvSpPr>
          <p:nvPr/>
        </p:nvSpPr>
        <p:spPr>
          <a:xfrm>
            <a:off x="381000" y="1554481"/>
            <a:ext cx="9144000" cy="246221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Object2">
            <a:extLst>
              <a:ext uri="{FF2B5EF4-FFF2-40B4-BE49-F238E27FC236}">
                <a16:creationId xmlns:a16="http://schemas.microsoft.com/office/drawing/2014/main" xmlns="" id="{B7276227-E817-4AFA-8E31-D60BA5698431}"/>
              </a:ext>
            </a:extLst>
          </p:cNvPr>
          <p:cNvSpPr txBox="1">
            <a:spLocks/>
          </p:cNvSpPr>
          <p:nvPr/>
        </p:nvSpPr>
        <p:spPr>
          <a:xfrm>
            <a:off x="739644" y="1456732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Object4">
            <a:extLst>
              <a:ext uri="{FF2B5EF4-FFF2-40B4-BE49-F238E27FC236}">
                <a16:creationId xmlns:a16="http://schemas.microsoft.com/office/drawing/2014/main" xmlns="" id="{D3976E95-E14E-48DC-B0F2-68A688A5AE0E}"/>
              </a:ext>
            </a:extLst>
          </p:cNvPr>
          <p:cNvSpPr/>
          <p:nvPr/>
        </p:nvSpPr>
        <p:spPr>
          <a:xfrm>
            <a:off x="533400" y="1343376"/>
            <a:ext cx="8458200" cy="3516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It is used by cable television companies to provide service and for connecting the various components that make up satellite communication systems.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It is used as a high-frequency transmission line to carry high-frequency or broadband signals.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+mj-lt"/>
              </a:rPr>
              <a:t>More expensive than twisted pair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sz="2200" spc="10" dirty="0">
              <a:latin typeface="+mj-lt"/>
            </a:endParaRP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sz="2200" spc="1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936A49-4FB3-4ACA-A451-96B5446E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" y="3657600"/>
            <a:ext cx="788908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Fiber-Optic Cables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CECB4D-BAB2-4048-8194-A8F22E75604B}"/>
              </a:ext>
            </a:extLst>
          </p:cNvPr>
          <p:cNvSpPr txBox="1"/>
          <p:nvPr/>
        </p:nvSpPr>
        <p:spPr>
          <a:xfrm>
            <a:off x="366112" y="1305094"/>
            <a:ext cx="7829078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+mj-lt"/>
              </a:rPr>
              <a:t>A thin glass cable approximately a little thicker than a human hair surrounded by a plastic coating and packaged into an insulated cable. 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+mj-lt"/>
              </a:rPr>
              <a:t>Fiber optic cable can carry the highest data rate for the longest distances but more expensive.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Fiber-optic cables transmit data using pulses of light.</a:t>
            </a:r>
          </a:p>
          <a:p>
            <a:pPr marL="358140" marR="5080" indent="-346075"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Fiber-optic cable is constructed of either glass or plastic.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E649FF1C-76A4-47CD-9F9C-2AEFADB3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77723"/>
            <a:ext cx="8449205" cy="2904077"/>
          </a:xfrm>
          <a:prstGeom prst="rect">
            <a:avLst/>
          </a:prstGeom>
        </p:spPr>
      </p:pic>
      <p:pic>
        <p:nvPicPr>
          <p:cNvPr id="10" name="Picture 9" descr="A cut in half&#10;&#10;Description automatically generated">
            <a:extLst>
              <a:ext uri="{FF2B5EF4-FFF2-40B4-BE49-F238E27FC236}">
                <a16:creationId xmlns:a16="http://schemas.microsoft.com/office/drawing/2014/main" xmlns="" id="{94DC8583-3501-4315-A266-803C7A3F1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39" y="2812011"/>
            <a:ext cx="1611466" cy="9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9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Fiber-Optic Cables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Object4">
            <a:extLst>
              <a:ext uri="{FF2B5EF4-FFF2-40B4-BE49-F238E27FC236}">
                <a16:creationId xmlns:a16="http://schemas.microsoft.com/office/drawing/2014/main" xmlns="" id="{52C5AE93-1E0B-4C31-91DD-0E4E4106AE52}"/>
              </a:ext>
            </a:extLst>
          </p:cNvPr>
          <p:cNvSpPr/>
          <p:nvPr/>
        </p:nvSpPr>
        <p:spPr>
          <a:xfrm>
            <a:off x="304329" y="1132077"/>
            <a:ext cx="8686012" cy="37131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58140" marR="5080" indent="-346075" algn="just">
              <a:lnSpc>
                <a:spcPts val="2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sz="2200" spc="10" dirty="0">
                <a:latin typeface="+mj-lt"/>
              </a:rPr>
              <a:t>Parts of a fiber-optical cable are:</a:t>
            </a:r>
          </a:p>
          <a:p>
            <a:pPr algn="just">
              <a:lnSpc>
                <a:spcPts val="2000"/>
              </a:lnSpc>
            </a:pPr>
            <a:endParaRPr lang="en-US" sz="900" dirty="0">
              <a:solidFill>
                <a:srgbClr val="000000"/>
              </a:solidFill>
              <a:latin typeface="Arial" pitchFamily="34" charset="0"/>
              <a:cs typeface="Arial" pitchFamily="34" charset="-12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itchFamily="34" charset="-120"/>
              </a:rPr>
              <a:t>Jacket</a:t>
            </a:r>
            <a:r>
              <a:rPr lang="en-US" sz="2000" dirty="0">
                <a:solidFill>
                  <a:srgbClr val="000000"/>
                </a:solidFill>
                <a:cs typeface="Arial" pitchFamily="34" charset="-120"/>
              </a:rPr>
              <a:t> - protects the fiber against abrasion, moisture, and other contaminants. 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cs typeface="Arial" pitchFamily="34" charset="-12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itchFamily="34" charset="-120"/>
              </a:rPr>
              <a:t>Strengthening Material</a:t>
            </a:r>
            <a:r>
              <a:rPr lang="en-US" sz="2000" dirty="0">
                <a:solidFill>
                  <a:srgbClr val="000000"/>
                </a:solidFill>
                <a:cs typeface="Arial" pitchFamily="34" charset="-120"/>
              </a:rPr>
              <a:t> - Surrounds the buffer, prevents the fiber cable from being stretched when it is being pulled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cs typeface="Arial" pitchFamily="34" charset="-12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itchFamily="34" charset="-120"/>
              </a:rPr>
              <a:t>Buffer</a:t>
            </a:r>
            <a:r>
              <a:rPr lang="en-US" sz="2000" dirty="0">
                <a:solidFill>
                  <a:srgbClr val="000000"/>
                </a:solidFill>
                <a:cs typeface="Arial" pitchFamily="34" charset="-120"/>
              </a:rPr>
              <a:t> - Used to help shield the core and cladding from damage.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cs typeface="Arial" pitchFamily="34" charset="-12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itchFamily="34" charset="-120"/>
              </a:rPr>
              <a:t>Cladding</a:t>
            </a:r>
            <a:r>
              <a:rPr lang="en-US" sz="2000" dirty="0">
                <a:solidFill>
                  <a:srgbClr val="000000"/>
                </a:solidFill>
                <a:cs typeface="Arial" pitchFamily="34" charset="-120"/>
              </a:rPr>
              <a:t> - Made from slightly different chemicals than those used to create the core. It tends to act like a mirror.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cs typeface="Arial" pitchFamily="34" charset="-120"/>
            </a:endParaRP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itchFamily="34" charset="-120"/>
              </a:rPr>
              <a:t>Core</a:t>
            </a:r>
            <a:r>
              <a:rPr lang="en-US" sz="2000" dirty="0">
                <a:solidFill>
                  <a:srgbClr val="000000"/>
                </a:solidFill>
                <a:cs typeface="Arial" pitchFamily="34" charset="-120"/>
              </a:rPr>
              <a:t> - The light transmission element at the center of the optical fiber. Light pulses travel through the fiber core.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1A4BF5-3E29-4340-BE2F-5323F037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4720240"/>
            <a:ext cx="8535342" cy="19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8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Fiber-Optic Cables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181AC-DF86-41E1-BC9F-C74605635591}"/>
              </a:ext>
            </a:extLst>
          </p:cNvPr>
          <p:cNvSpPr txBox="1"/>
          <p:nvPr/>
        </p:nvSpPr>
        <p:spPr>
          <a:xfrm>
            <a:off x="697807" y="1599910"/>
            <a:ext cx="7364730" cy="3495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+mj-lt"/>
              </a:rPr>
              <a:t>Fiber-optic cable is capable of supporting millions of bits per second for 1000s of meters.</a:t>
            </a: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200" spc="10" dirty="0">
              <a:latin typeface="+mj-lt"/>
            </a:endParaRP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b="1" spc="10" dirty="0">
                <a:latin typeface="+mj-lt"/>
              </a:rPr>
              <a:t>Thick cable </a:t>
            </a:r>
            <a:r>
              <a:rPr lang="en-US" altLang="en-US" sz="2200" spc="10" dirty="0">
                <a:latin typeface="+mj-lt"/>
              </a:rPr>
              <a:t>(62.5/125 microns) causes more ray collisions, so you have to transmit slower.  This is step index multimode fiber.  Typically use LED for light source, shorter distance transmissions.</a:t>
            </a: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200" spc="10" dirty="0">
              <a:latin typeface="+mj-lt"/>
            </a:endParaRP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b="1" spc="10" dirty="0">
                <a:latin typeface="+mj-lt"/>
              </a:rPr>
              <a:t>Thin cable </a:t>
            </a:r>
            <a:r>
              <a:rPr lang="en-US" altLang="en-US" sz="2200" spc="10" dirty="0">
                <a:latin typeface="+mj-lt"/>
              </a:rPr>
              <a:t>(8.3/125 microns) – very little reflection, fast transmission, typically uses a laser, longer transmission distances; known as single mode fiber.</a:t>
            </a:r>
          </a:p>
        </p:txBody>
      </p:sp>
    </p:spTree>
    <p:extLst>
      <p:ext uri="{BB962C8B-B14F-4D97-AF65-F5344CB8AC3E}">
        <p14:creationId xmlns:p14="http://schemas.microsoft.com/office/powerpoint/2010/main" val="426137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73101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10" dirty="0"/>
              <a:t>Network</a:t>
            </a:r>
            <a:r>
              <a:rPr lang="en-US" sz="3600" spc="-210" dirty="0"/>
              <a:t> </a:t>
            </a:r>
            <a:r>
              <a:rPr lang="en-US" sz="3600" dirty="0"/>
              <a:t>Devices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E0069E-2E7E-4FB1-95F8-C1513746FA0F}"/>
              </a:ext>
            </a:extLst>
          </p:cNvPr>
          <p:cNvSpPr txBox="1"/>
          <p:nvPr/>
        </p:nvSpPr>
        <p:spPr>
          <a:xfrm>
            <a:off x="533400" y="1145932"/>
            <a:ext cx="814578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indent="-234315"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400" dirty="0">
                <a:latin typeface="Carlito"/>
              </a:rPr>
              <a:t>Network Components or network infrastructure contains three categories of hardware components: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End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Intermediate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Network media</a:t>
            </a:r>
          </a:p>
        </p:txBody>
      </p:sp>
    </p:spTree>
    <p:extLst>
      <p:ext uri="{BB962C8B-B14F-4D97-AF65-F5344CB8AC3E}">
        <p14:creationId xmlns:p14="http://schemas.microsoft.com/office/powerpoint/2010/main" val="417108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Fiber-Optic Cables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11B9CF-7428-4C6B-A04B-3CAB4FDF1E94}"/>
              </a:ext>
            </a:extLst>
          </p:cNvPr>
          <p:cNvSpPr txBox="1"/>
          <p:nvPr/>
        </p:nvSpPr>
        <p:spPr>
          <a:xfrm>
            <a:off x="533400" y="1291240"/>
            <a:ext cx="8610600" cy="1971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spc="10" dirty="0">
                <a:latin typeface="+mj-lt"/>
              </a:rPr>
              <a:t>Fiber-optic cable is susceptible to :</a:t>
            </a: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200" spc="10" dirty="0">
              <a:latin typeface="+mj-lt"/>
            </a:endParaRP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b="1" spc="10" dirty="0">
                <a:latin typeface="+mj-lt"/>
              </a:rPr>
              <a:t>Reflection</a:t>
            </a:r>
            <a:r>
              <a:rPr lang="en-US" altLang="en-US" sz="2200" spc="10" dirty="0">
                <a:latin typeface="+mj-lt"/>
              </a:rPr>
              <a:t> (where the light source bounces around inside the cable) </a:t>
            </a: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200" spc="10" dirty="0">
              <a:latin typeface="+mj-lt"/>
            </a:endParaRP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200" b="1" spc="10" dirty="0">
                <a:latin typeface="+mj-lt"/>
              </a:rPr>
              <a:t>Refraction</a:t>
            </a:r>
            <a:r>
              <a:rPr lang="en-US" altLang="en-US" sz="2200" spc="10" dirty="0">
                <a:latin typeface="+mj-lt"/>
              </a:rPr>
              <a:t> (where the light source passes out of the core and into the surrounding cladding)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AB84A7-F8B9-4829-A0F1-A13089FCB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3263062"/>
            <a:ext cx="8296275" cy="3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E053870C-867A-467C-AA09-A3DA4A5BD31D}"/>
              </a:ext>
            </a:extLst>
          </p:cNvPr>
          <p:cNvSpPr txBox="1">
            <a:spLocks/>
          </p:cNvSpPr>
          <p:nvPr/>
        </p:nvSpPr>
        <p:spPr>
          <a:xfrm>
            <a:off x="690880" y="407035"/>
            <a:ext cx="7364730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kern="0" spc="-10" dirty="0">
                <a:solidFill>
                  <a:schemeClr val="bg1"/>
                </a:solidFill>
              </a:rPr>
              <a:t>Network Cables </a:t>
            </a:r>
          </a:p>
          <a:p>
            <a:pPr marL="12700">
              <a:spcBef>
                <a:spcPts val="105"/>
              </a:spcBef>
            </a:pPr>
            <a:endParaRPr lang="en-US" sz="2200" spc="10" dirty="0">
              <a:latin typeface="Carlito"/>
              <a:ea typeface="+mn-ea"/>
              <a:cs typeface="+mn-cs"/>
            </a:endParaRPr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xmlns="" id="{896C3292-88E0-4C2B-B028-019774FC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25876"/>
            <a:ext cx="9144000" cy="55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8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11B9CF-7428-4C6B-A04B-3CAB4FDF1E94}"/>
              </a:ext>
            </a:extLst>
          </p:cNvPr>
          <p:cNvSpPr txBox="1"/>
          <p:nvPr/>
        </p:nvSpPr>
        <p:spPr>
          <a:xfrm>
            <a:off x="181368" y="1260956"/>
            <a:ext cx="8657832" cy="1102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Radio, satellite transmissions, and infrared light are all different forms of electromagnetic waves that are used to transmit data.</a:t>
            </a: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400" spc="1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DD07A5-256E-44F8-9DBE-779EC7FD5FE7}"/>
              </a:ext>
            </a:extLst>
          </p:cNvPr>
          <p:cNvSpPr txBox="1"/>
          <p:nvPr/>
        </p:nvSpPr>
        <p:spPr>
          <a:xfrm>
            <a:off x="561109" y="410992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kern="0" spc="-1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Wireless Media</a:t>
            </a:r>
            <a:endParaRPr lang="en-US" sz="3600" b="1" kern="0" spc="-1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153B00-6845-45BB-8C15-299A6748DFAA}"/>
              </a:ext>
            </a:extLst>
          </p:cNvPr>
          <p:cNvSpPr txBox="1"/>
          <p:nvPr/>
        </p:nvSpPr>
        <p:spPr>
          <a:xfrm>
            <a:off x="370609" y="2836935"/>
            <a:ext cx="5029200" cy="380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Land-</a:t>
            </a:r>
            <a:r>
              <a:rPr lang="en-US" altLang="en-US" sz="2400" spc="10" dirty="0" err="1">
                <a:latin typeface="+mj-lt"/>
              </a:rPr>
              <a:t>based,line</a:t>
            </a:r>
            <a:r>
              <a:rPr lang="en-US" altLang="en-US" sz="2400" spc="10" dirty="0">
                <a:latin typeface="+mj-lt"/>
              </a:rPr>
              <a:t>-of-sight transmission</a:t>
            </a:r>
          </a:p>
          <a:p>
            <a:pPr marL="358140" marR="5080" indent="-346075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Approximately 20-30 miles between towers</a:t>
            </a:r>
          </a:p>
          <a:p>
            <a:pPr marL="358140" marR="5080" indent="-346075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Transmits data at hundreds of millions of bits per second</a:t>
            </a:r>
          </a:p>
          <a:p>
            <a:pPr marL="358140" marR="5080" indent="-346075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Signals will not pass through solid objects</a:t>
            </a:r>
          </a:p>
          <a:p>
            <a:pPr marL="358140" marR="5080" indent="-346075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Popular with telephone companies and business to business transmissions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208293-B253-4BF7-BC4B-F281520FF719}"/>
              </a:ext>
            </a:extLst>
          </p:cNvPr>
          <p:cNvSpPr txBox="1"/>
          <p:nvPr/>
        </p:nvSpPr>
        <p:spPr>
          <a:xfrm>
            <a:off x="153659" y="2199724"/>
            <a:ext cx="67056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b="1" spc="10" dirty="0">
                <a:latin typeface="+mj-lt"/>
              </a:rPr>
              <a:t>Terrestrial Microwave Transmission</a:t>
            </a:r>
            <a:endParaRPr lang="en-US" sz="2400" b="1" spc="1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9C7C28-4C9A-4808-BC1C-1E2F3194F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2" y="2412090"/>
            <a:ext cx="3839233" cy="44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2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DD07A5-256E-44F8-9DBE-779EC7FD5FE7}"/>
              </a:ext>
            </a:extLst>
          </p:cNvPr>
          <p:cNvSpPr txBox="1"/>
          <p:nvPr/>
        </p:nvSpPr>
        <p:spPr>
          <a:xfrm>
            <a:off x="561109" y="410992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kern="0" spc="-1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Wireless Media</a:t>
            </a:r>
            <a:endParaRPr lang="en-US" sz="3600" b="1" kern="0" spc="-1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26E6C2-76FE-45C6-A4A4-34ADF3A79497}"/>
              </a:ext>
            </a:extLst>
          </p:cNvPr>
          <p:cNvSpPr txBox="1"/>
          <p:nvPr/>
        </p:nvSpPr>
        <p:spPr>
          <a:xfrm>
            <a:off x="304800" y="1693755"/>
            <a:ext cx="3962401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Similar to terrestrial microwave except the signal travels from a ground station on earth to a satellite and back to another ground station.</a:t>
            </a:r>
          </a:p>
          <a:p>
            <a:pPr marL="358140" marR="5080" indent="-346075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400" spc="10" dirty="0">
              <a:latin typeface="+mj-lt"/>
            </a:endParaRP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Can also transmit signals from one satellite to another.</a:t>
            </a:r>
          </a:p>
          <a:p>
            <a:pPr marL="358140" marR="5080" indent="-346075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endParaRPr lang="en-US" altLang="en-US" sz="2400" spc="10" dirty="0">
              <a:latin typeface="+mj-lt"/>
            </a:endParaRPr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Satellites can be classified by how far out into orbit each one is (LEO, MEO, GEO, and HEO)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6EC7AC-3171-4EB1-9A7B-BB711820726E}"/>
              </a:ext>
            </a:extLst>
          </p:cNvPr>
          <p:cNvSpPr txBox="1"/>
          <p:nvPr/>
        </p:nvSpPr>
        <p:spPr>
          <a:xfrm>
            <a:off x="153659" y="1233667"/>
            <a:ext cx="51054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b="1" spc="10" dirty="0">
                <a:latin typeface="+mj-lt"/>
              </a:rPr>
              <a:t>Satellite Microwave Transmission</a:t>
            </a:r>
            <a:endParaRPr lang="en-US" sz="2400" b="1" spc="1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8C5058-B8CD-42EB-92B3-A72EF1DC7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8391"/>
            <a:ext cx="4572000" cy="51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34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7B805764-CECB-4BEF-BFC0-44249F44FF28}"/>
              </a:ext>
            </a:extLst>
          </p:cNvPr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2">
            <a:extLst>
              <a:ext uri="{FF2B5EF4-FFF2-40B4-BE49-F238E27FC236}">
                <a16:creationId xmlns:a16="http://schemas.microsoft.com/office/drawing/2014/main" xmlns="" id="{BEEFE890-FBE2-4F6C-B991-D31C931B264B}"/>
              </a:ext>
            </a:extLst>
          </p:cNvPr>
          <p:cNvSpPr txBox="1">
            <a:spLocks/>
          </p:cNvSpPr>
          <p:nvPr/>
        </p:nvSpPr>
        <p:spPr>
          <a:xfrm>
            <a:off x="153659" y="1599910"/>
            <a:ext cx="9144000" cy="338554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DD07A5-256E-44F8-9DBE-779EC7FD5FE7}"/>
              </a:ext>
            </a:extLst>
          </p:cNvPr>
          <p:cNvSpPr txBox="1"/>
          <p:nvPr/>
        </p:nvSpPr>
        <p:spPr>
          <a:xfrm>
            <a:off x="561109" y="410992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kern="0" spc="-1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Wireless Media</a:t>
            </a:r>
            <a:endParaRPr lang="en-US" sz="3600" b="1" kern="0" spc="-1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A29F5A-E496-41BC-B246-AACDB3DD137B}"/>
              </a:ext>
            </a:extLst>
          </p:cNvPr>
          <p:cNvSpPr txBox="1"/>
          <p:nvPr/>
        </p:nvSpPr>
        <p:spPr>
          <a:xfrm>
            <a:off x="561109" y="1371600"/>
            <a:ext cx="8278091" cy="570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LEO (Low-Earth-Orbit) – 100 to 1000 miles out  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Used for wireless e-mail, special mobile telephones, pagers, spying, videoconferencing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MEO (Middle-Earth-Orbit) – 1000 to 22,300 miles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Used for GPS (global positioning systems) and government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GEO (Geosynchronous-Earth-Orbit) – 22,300 miles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Always over the same position on earth (and always over the equator)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Used for weather, television, government operations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marL="358140" marR="5080" indent="-346075" algn="just">
              <a:lnSpc>
                <a:spcPct val="9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lang="en-US" altLang="en-US" sz="2400" spc="10" dirty="0">
                <a:latin typeface="+mj-lt"/>
              </a:rPr>
              <a:t>HEO (Highly Elliptical Earth orbit) – satellite follows an elliptical orbit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Used by the military for spying and by scientific organizations for photographing celestial bodies</a:t>
            </a:r>
          </a:p>
          <a:p>
            <a:pPr eaLnBrk="1" hangingPunct="1"/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1283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6170" y="2699067"/>
            <a:ext cx="2463165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b="1" dirty="0">
                <a:solidFill>
                  <a:srgbClr val="C00000"/>
                </a:solidFill>
                <a:latin typeface="Carlito"/>
                <a:cs typeface="Carlito"/>
              </a:rPr>
              <a:t>Q&amp;A</a:t>
            </a:r>
            <a:endParaRPr sz="9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4636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23596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/>
              <a:t>Network</a:t>
            </a:r>
            <a:r>
              <a:rPr sz="2400" spc="-210" dirty="0"/>
              <a:t> </a:t>
            </a:r>
            <a:r>
              <a:rPr sz="2400" dirty="0"/>
              <a:t>Devices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88756" y="6667024"/>
            <a:ext cx="29019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z="1050" spc="-5" dirty="0">
                <a:solidFill>
                  <a:srgbClr val="D2D2D2"/>
                </a:solidFill>
                <a:latin typeface="Arial"/>
                <a:cs typeface="Arial"/>
              </a:rPr>
              <a:t>4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8" name="Object1">
            <a:extLst>
              <a:ext uri="{FF2B5EF4-FFF2-40B4-BE49-F238E27FC236}">
                <a16:creationId xmlns:a16="http://schemas.microsoft.com/office/drawing/2014/main" xmlns="" id="{F1438C51-1334-4801-8207-6F49EAE9D404}"/>
              </a:ext>
            </a:extLst>
          </p:cNvPr>
          <p:cNvSpPr txBox="1">
            <a:spLocks/>
          </p:cNvSpPr>
          <p:nvPr/>
        </p:nvSpPr>
        <p:spPr>
          <a:xfrm>
            <a:off x="293632" y="1187183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5BEEA9-3184-440A-A0DC-B0D8FF33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010"/>
            <a:ext cx="9144000" cy="56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2359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dirty="0"/>
              <a:t>E</a:t>
            </a:r>
            <a:r>
              <a:rPr lang="en-US" sz="3600" b="1" dirty="0">
                <a:latin typeface="Carlito"/>
              </a:rPr>
              <a:t>nd Devices</a:t>
            </a:r>
            <a:endParaRPr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229C86-8EB0-44D9-BA79-42C75ABE5015}"/>
              </a:ext>
            </a:extLst>
          </p:cNvPr>
          <p:cNvSpPr txBox="1"/>
          <p:nvPr/>
        </p:nvSpPr>
        <p:spPr>
          <a:xfrm>
            <a:off x="355435" y="1282455"/>
            <a:ext cx="8523516" cy="337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6379" indent="-234315" algn="just"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dirty="0">
                <a:latin typeface="Carlito"/>
              </a:rPr>
              <a:t>The network devices that people are most familiar with are called end devices, or hosts. These devices form the interface between users and the underlying communication network.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79" indent="-234315" algn="just"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000" dirty="0">
                <a:latin typeface="Carlito"/>
              </a:rPr>
              <a:t>Some examples of </a:t>
            </a:r>
            <a:r>
              <a:rPr lang="en-US" sz="2000" b="1" dirty="0">
                <a:latin typeface="Carlito"/>
              </a:rPr>
              <a:t>end devices </a:t>
            </a:r>
            <a:r>
              <a:rPr lang="en-US" sz="2000" dirty="0">
                <a:latin typeface="Carlito"/>
              </a:rPr>
              <a:t>are as follows: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Computers (workstations, laptops, file servers, web servers)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Network printers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Telephones and teleconferencing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Security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Mobile devices (such as smart phones, tablets, PDAs, and wireless debit/credit card readers and barcode scanners)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6FA834-B72E-4E51-8933-78CED41B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87" y="4444896"/>
            <a:ext cx="5562600" cy="22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7037" y="2286000"/>
            <a:ext cx="3476963" cy="385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441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10" dirty="0"/>
              <a:t>Network </a:t>
            </a:r>
            <a:r>
              <a:rPr sz="3600" dirty="0"/>
              <a:t>Devices –</a:t>
            </a:r>
            <a:r>
              <a:rPr sz="3600" spc="-260" dirty="0"/>
              <a:t> </a:t>
            </a:r>
            <a:r>
              <a:rPr sz="3600" spc="-15" dirty="0"/>
              <a:t>Hub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3400" y="1384690"/>
            <a:ext cx="5133637" cy="47811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6379" indent="-234315">
              <a:lnSpc>
                <a:spcPts val="2310"/>
              </a:lnSpc>
              <a:spcBef>
                <a:spcPts val="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250" spc="5" dirty="0">
                <a:latin typeface="Carlito"/>
              </a:rPr>
              <a:t>The hub is a simple device that transmits an incoming frame out all the other ports on the hub.</a:t>
            </a:r>
          </a:p>
          <a:p>
            <a:pPr marL="246379" indent="-234315">
              <a:lnSpc>
                <a:spcPts val="2310"/>
              </a:lnSpc>
              <a:spcBef>
                <a:spcPts val="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endParaRPr lang="en-US" sz="2250" dirty="0">
              <a:latin typeface="Carlito"/>
              <a:cs typeface="Carlito"/>
            </a:endParaRPr>
          </a:p>
          <a:p>
            <a:pPr marL="246379" indent="-234315">
              <a:lnSpc>
                <a:spcPts val="2310"/>
              </a:lnSpc>
              <a:spcBef>
                <a:spcPts val="9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dirty="0">
                <a:latin typeface="Carlito"/>
                <a:cs typeface="Carlito"/>
              </a:rPr>
              <a:t>Connects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a</a:t>
            </a:r>
            <a:r>
              <a:rPr sz="2250" spc="-6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group</a:t>
            </a:r>
            <a:r>
              <a:rPr sz="2250" spc="-175" dirty="0">
                <a:latin typeface="Carlito"/>
                <a:cs typeface="Carlito"/>
              </a:rPr>
              <a:t> </a:t>
            </a:r>
            <a:r>
              <a:rPr sz="2250" dirty="0">
                <a:latin typeface="Carlito"/>
                <a:cs typeface="Carlito"/>
              </a:rPr>
              <a:t>of</a:t>
            </a:r>
            <a:r>
              <a:rPr sz="2250" spc="-7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hosts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(Multiple</a:t>
            </a:r>
            <a:r>
              <a:rPr lang="en-US" sz="2250" spc="-2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ports)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5" dirty="0">
                <a:latin typeface="Carlito"/>
                <a:cs typeface="Carlito"/>
              </a:rPr>
              <a:t>Works</a:t>
            </a:r>
            <a:r>
              <a:rPr sz="2250" spc="-19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at</a:t>
            </a:r>
            <a:r>
              <a:rPr sz="2250" spc="1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Layer</a:t>
            </a:r>
            <a:r>
              <a:rPr sz="2250" spc="-17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1</a:t>
            </a:r>
            <a:r>
              <a:rPr sz="2250" spc="25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(Physical</a:t>
            </a:r>
            <a:r>
              <a:rPr sz="2250" spc="-14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layer)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b="1" spc="-10" dirty="0">
                <a:latin typeface="Carlito"/>
                <a:cs typeface="Carlito"/>
              </a:rPr>
              <a:t>Half-Duplex</a:t>
            </a:r>
            <a:r>
              <a:rPr lang="en-US" sz="2250" b="1" spc="-10" dirty="0">
                <a:latin typeface="Carlito"/>
                <a:cs typeface="Carlito"/>
              </a:rPr>
              <a:t> : </a:t>
            </a:r>
            <a:r>
              <a:rPr lang="en-US" altLang="en-US" sz="2250" spc="-10" dirty="0">
                <a:latin typeface="Carlito"/>
              </a:rPr>
              <a:t>connection transmits data in both directions but in only one direction at a time</a:t>
            </a: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250" spc="-10" dirty="0">
                <a:latin typeface="Carlito"/>
              </a:rPr>
              <a:t>Amplifier</a:t>
            </a:r>
            <a:endParaRPr sz="2250" spc="-10" dirty="0">
              <a:latin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dirty="0">
                <a:latin typeface="Carlito"/>
                <a:cs typeface="Carlito"/>
              </a:rPr>
              <a:t>Resends </a:t>
            </a:r>
            <a:r>
              <a:rPr sz="2250" spc="-10" dirty="0">
                <a:latin typeface="Carlito"/>
                <a:cs typeface="Carlito"/>
              </a:rPr>
              <a:t>the</a:t>
            </a:r>
            <a:r>
              <a:rPr sz="2250" spc="-22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data</a:t>
            </a:r>
            <a:endParaRPr sz="225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250" spc="10" dirty="0">
                <a:latin typeface="Carlito"/>
                <a:cs typeface="Carlito"/>
              </a:rPr>
              <a:t>The</a:t>
            </a:r>
            <a:r>
              <a:rPr sz="2250" spc="-110" dirty="0">
                <a:latin typeface="Carlito"/>
                <a:cs typeface="Carlito"/>
              </a:rPr>
              <a:t> </a:t>
            </a:r>
            <a:r>
              <a:rPr sz="2250" spc="5" dirty="0">
                <a:latin typeface="Carlito"/>
                <a:cs typeface="Carlito"/>
              </a:rPr>
              <a:t>hub</a:t>
            </a:r>
            <a:r>
              <a:rPr sz="2250" spc="-170" dirty="0">
                <a:latin typeface="Carlito"/>
                <a:cs typeface="Carlito"/>
              </a:rPr>
              <a:t> </a:t>
            </a:r>
            <a:r>
              <a:rPr sz="2250" spc="-20" dirty="0">
                <a:latin typeface="Carlito"/>
                <a:cs typeface="Carlito"/>
              </a:rPr>
              <a:t>is</a:t>
            </a:r>
            <a:r>
              <a:rPr sz="2250" spc="-30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a</a:t>
            </a:r>
            <a:r>
              <a:rPr sz="2250" spc="15" dirty="0">
                <a:latin typeface="Carlito"/>
                <a:cs typeface="Carlito"/>
              </a:rPr>
              <a:t> </a:t>
            </a:r>
            <a:r>
              <a:rPr sz="2250" spc="-10" dirty="0">
                <a:latin typeface="Carlito"/>
                <a:cs typeface="Carlito"/>
              </a:rPr>
              <a:t>(multi-port</a:t>
            </a:r>
            <a:r>
              <a:rPr sz="2250" spc="-145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repeater).</a:t>
            </a:r>
            <a:endParaRPr sz="2250" dirty="0">
              <a:latin typeface="Carlito"/>
              <a:cs typeface="Carlito"/>
            </a:endParaRPr>
          </a:p>
          <a:p>
            <a:pPr marL="246379" marR="658495" indent="-234315">
              <a:lnSpc>
                <a:spcPct val="742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endParaRPr sz="22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2114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77655E-BAD5-476E-9FA3-EF1C2996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333"/>
            <a:ext cx="9144000" cy="329359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441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10" dirty="0"/>
              <a:t>Network </a:t>
            </a:r>
            <a:r>
              <a:rPr sz="3600" dirty="0"/>
              <a:t>Devices –</a:t>
            </a:r>
            <a:r>
              <a:rPr sz="3600" spc="-260" dirty="0"/>
              <a:t> </a:t>
            </a:r>
            <a:r>
              <a:rPr sz="3600" spc="-15" dirty="0"/>
              <a:t>Hub</a:t>
            </a:r>
            <a:endParaRPr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3EC85E-50D7-4238-A1BB-D9DA690098B3}"/>
              </a:ext>
            </a:extLst>
          </p:cNvPr>
          <p:cNvSpPr txBox="1"/>
          <p:nvPr/>
        </p:nvSpPr>
        <p:spPr>
          <a:xfrm>
            <a:off x="533400" y="1295400"/>
            <a:ext cx="8382000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marR="224790" indent="-234315">
              <a:lnSpc>
                <a:spcPct val="74200"/>
              </a:lnSpc>
              <a:spcBef>
                <a:spcPts val="12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250" spc="-20" dirty="0">
                <a:latin typeface="Carlito"/>
                <a:cs typeface="Carlito"/>
              </a:rPr>
              <a:t>All </a:t>
            </a:r>
            <a:r>
              <a:rPr lang="en-US" sz="2250" dirty="0">
                <a:latin typeface="Carlito"/>
                <a:cs typeface="Carlito"/>
              </a:rPr>
              <a:t>devices </a:t>
            </a:r>
            <a:r>
              <a:rPr lang="en-US" sz="2250" spc="-10" dirty="0">
                <a:latin typeface="Carlito"/>
                <a:cs typeface="Carlito"/>
              </a:rPr>
              <a:t>are </a:t>
            </a:r>
            <a:r>
              <a:rPr lang="en-US" sz="2250" spc="-25" dirty="0">
                <a:latin typeface="Carlito"/>
                <a:cs typeface="Carlito"/>
              </a:rPr>
              <a:t>in </a:t>
            </a:r>
            <a:r>
              <a:rPr lang="en-US" sz="2250" spc="-10" dirty="0">
                <a:latin typeface="Carlito"/>
                <a:cs typeface="Carlito"/>
              </a:rPr>
              <a:t>the </a:t>
            </a:r>
            <a:r>
              <a:rPr lang="en-US" sz="2250" spc="-25" dirty="0">
                <a:latin typeface="Carlito"/>
                <a:cs typeface="Carlito"/>
              </a:rPr>
              <a:t>same</a:t>
            </a:r>
            <a:r>
              <a:rPr lang="en-US" sz="2250" spc="-315" dirty="0">
                <a:latin typeface="Carlito"/>
                <a:cs typeface="Carlito"/>
              </a:rPr>
              <a:t> </a:t>
            </a:r>
            <a:r>
              <a:rPr lang="en-US" sz="2250" spc="-15" dirty="0">
                <a:latin typeface="Carlito"/>
                <a:cs typeface="Carlito"/>
              </a:rPr>
              <a:t>collision  </a:t>
            </a:r>
            <a:r>
              <a:rPr lang="en-US" sz="2250" spc="-10" dirty="0">
                <a:latin typeface="Carlito"/>
                <a:cs typeface="Carlito"/>
              </a:rPr>
              <a:t>domain.</a:t>
            </a:r>
            <a:endParaRPr lang="en-US" sz="2250" dirty="0">
              <a:latin typeface="Carlito"/>
              <a:cs typeface="Carlito"/>
            </a:endParaRPr>
          </a:p>
          <a:p>
            <a:pPr marL="246379" marR="5080" indent="-234315">
              <a:lnSpc>
                <a:spcPct val="741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250" spc="-20" dirty="0">
                <a:latin typeface="Carlito"/>
                <a:cs typeface="Carlito"/>
              </a:rPr>
              <a:t>All </a:t>
            </a:r>
            <a:r>
              <a:rPr lang="en-US" sz="2250" dirty="0">
                <a:latin typeface="Carlito"/>
                <a:cs typeface="Carlito"/>
              </a:rPr>
              <a:t>devices </a:t>
            </a:r>
            <a:r>
              <a:rPr lang="en-US" sz="2250" spc="-10" dirty="0">
                <a:latin typeface="Carlito"/>
                <a:cs typeface="Carlito"/>
              </a:rPr>
              <a:t>are </a:t>
            </a:r>
            <a:r>
              <a:rPr lang="en-US" sz="2250" spc="-25" dirty="0">
                <a:latin typeface="Carlito"/>
                <a:cs typeface="Carlito"/>
              </a:rPr>
              <a:t>in </a:t>
            </a:r>
            <a:r>
              <a:rPr lang="en-US" sz="2250" spc="-10" dirty="0">
                <a:latin typeface="Carlito"/>
                <a:cs typeface="Carlito"/>
              </a:rPr>
              <a:t>the </a:t>
            </a:r>
            <a:r>
              <a:rPr lang="en-US" sz="2250" spc="-25" dirty="0">
                <a:latin typeface="Carlito"/>
                <a:cs typeface="Carlito"/>
              </a:rPr>
              <a:t>same</a:t>
            </a:r>
            <a:r>
              <a:rPr lang="en-US" sz="2250" spc="-310" dirty="0">
                <a:latin typeface="Carlito"/>
                <a:cs typeface="Carlito"/>
              </a:rPr>
              <a:t> </a:t>
            </a:r>
            <a:r>
              <a:rPr lang="en-US" sz="2250" spc="-5" dirty="0">
                <a:latin typeface="Carlito"/>
                <a:cs typeface="Carlito"/>
              </a:rPr>
              <a:t>broadcast  </a:t>
            </a:r>
            <a:r>
              <a:rPr lang="en-US" sz="2250" spc="-10" dirty="0">
                <a:latin typeface="Carlito"/>
                <a:cs typeface="Carlito"/>
              </a:rPr>
              <a:t>domain.</a:t>
            </a:r>
            <a:endParaRPr lang="en-US" sz="225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5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250" spc="-5" dirty="0">
                <a:latin typeface="Carlito"/>
                <a:cs typeface="Carlito"/>
              </a:rPr>
              <a:t>Devices share </a:t>
            </a:r>
            <a:r>
              <a:rPr lang="en-US" sz="2250" spc="-10" dirty="0">
                <a:latin typeface="Carlito"/>
                <a:cs typeface="Carlito"/>
              </a:rPr>
              <a:t>the </a:t>
            </a:r>
            <a:r>
              <a:rPr lang="en-US" sz="2250" spc="-25" dirty="0">
                <a:latin typeface="Carlito"/>
                <a:cs typeface="Carlito"/>
              </a:rPr>
              <a:t>same</a:t>
            </a:r>
            <a:r>
              <a:rPr lang="en-US" sz="2250" spc="-345" dirty="0">
                <a:latin typeface="Carlito"/>
                <a:cs typeface="Carlito"/>
              </a:rPr>
              <a:t> </a:t>
            </a:r>
            <a:r>
              <a:rPr lang="en-US" sz="2250" spc="-5" dirty="0">
                <a:latin typeface="Carlito"/>
                <a:cs typeface="Carlito"/>
              </a:rPr>
              <a:t>bandwidth.</a:t>
            </a:r>
            <a:endParaRPr lang="en-US" sz="2250" dirty="0">
              <a:latin typeface="Carlito"/>
              <a:cs typeface="Carlito"/>
            </a:endParaRPr>
          </a:p>
          <a:p>
            <a:pPr marL="246379" marR="658495" indent="-234315">
              <a:lnSpc>
                <a:spcPct val="742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250" dirty="0">
                <a:latin typeface="Carlito"/>
                <a:cs typeface="Carlito"/>
              </a:rPr>
              <a:t>More</a:t>
            </a:r>
            <a:r>
              <a:rPr lang="en-US" sz="2250" spc="-200" dirty="0">
                <a:latin typeface="Carlito"/>
                <a:cs typeface="Carlito"/>
              </a:rPr>
              <a:t> </a:t>
            </a:r>
            <a:r>
              <a:rPr lang="en-US" sz="2250" spc="5" dirty="0">
                <a:latin typeface="Carlito"/>
                <a:cs typeface="Carlito"/>
              </a:rPr>
              <a:t>end</a:t>
            </a:r>
            <a:r>
              <a:rPr lang="en-US" sz="2250" spc="-105" dirty="0">
                <a:latin typeface="Carlito"/>
                <a:cs typeface="Carlito"/>
              </a:rPr>
              <a:t> </a:t>
            </a:r>
            <a:r>
              <a:rPr lang="en-US" sz="2250" spc="-15" dirty="0">
                <a:latin typeface="Carlito"/>
                <a:cs typeface="Carlito"/>
              </a:rPr>
              <a:t>stations</a:t>
            </a:r>
            <a:r>
              <a:rPr lang="en-US" sz="2250" spc="-40" dirty="0">
                <a:latin typeface="Carlito"/>
                <a:cs typeface="Carlito"/>
              </a:rPr>
              <a:t> </a:t>
            </a:r>
            <a:r>
              <a:rPr lang="en-US" sz="2250" spc="-15" dirty="0">
                <a:latin typeface="Carlito"/>
                <a:cs typeface="Carlito"/>
              </a:rPr>
              <a:t>means</a:t>
            </a:r>
            <a:r>
              <a:rPr lang="en-US" sz="2250" spc="-120" dirty="0">
                <a:latin typeface="Carlito"/>
                <a:cs typeface="Carlito"/>
              </a:rPr>
              <a:t> </a:t>
            </a:r>
            <a:r>
              <a:rPr lang="en-US" sz="2250" spc="-5" dirty="0">
                <a:latin typeface="Carlito"/>
                <a:cs typeface="Carlito"/>
              </a:rPr>
              <a:t>more  </a:t>
            </a:r>
            <a:r>
              <a:rPr lang="en-US" sz="2250" spc="-15" dirty="0">
                <a:latin typeface="Carlito"/>
                <a:cs typeface="Carlito"/>
              </a:rPr>
              <a:t>collisions.</a:t>
            </a:r>
          </a:p>
          <a:p>
            <a:pPr marL="246379" indent="-234315">
              <a:spcBef>
                <a:spcPts val="6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250" spc="5" dirty="0">
                <a:latin typeface="Carlito"/>
              </a:rPr>
              <a:t>Biggest disadvantage: when one station talks, everyone hears it</a:t>
            </a:r>
          </a:p>
        </p:txBody>
      </p:sp>
    </p:spTree>
    <p:extLst>
      <p:ext uri="{BB962C8B-B14F-4D97-AF65-F5344CB8AC3E}">
        <p14:creationId xmlns:p14="http://schemas.microsoft.com/office/powerpoint/2010/main" val="6432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441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10" dirty="0"/>
              <a:t>Network </a:t>
            </a:r>
            <a:r>
              <a:rPr sz="3600" dirty="0"/>
              <a:t>Devices –</a:t>
            </a:r>
            <a:r>
              <a:rPr sz="3600" spc="-260" dirty="0"/>
              <a:t> </a:t>
            </a:r>
            <a:r>
              <a:rPr sz="3600" spc="-15" dirty="0"/>
              <a:t>Hub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6430E-D9BA-4952-8280-7A3B9602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859"/>
            <a:ext cx="9144000" cy="57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4441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10" dirty="0"/>
              <a:t>Network</a:t>
            </a:r>
            <a:r>
              <a:rPr lang="en-US" sz="3600" spc="10" dirty="0"/>
              <a:t> Collision </a:t>
            </a:r>
            <a:endParaRPr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43D996-9F0E-439D-B0F2-E2C7A5ECAC8B}"/>
              </a:ext>
            </a:extLst>
          </p:cNvPr>
          <p:cNvSpPr txBox="1"/>
          <p:nvPr/>
        </p:nvSpPr>
        <p:spPr>
          <a:xfrm>
            <a:off x="587778" y="1489134"/>
            <a:ext cx="8145779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marR="224790" indent="-234315">
              <a:lnSpc>
                <a:spcPct val="74200"/>
              </a:lnSpc>
              <a:spcBef>
                <a:spcPts val="12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altLang="en-US" sz="2400" spc="-20" dirty="0">
                <a:latin typeface="Carlito"/>
              </a:rPr>
              <a:t>If two workstations transmit at same time, collision occurs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46718B-E8A6-409C-BD53-D90CA9D49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2133600"/>
            <a:ext cx="7924800" cy="40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5916</TotalTime>
  <Words>1637</Words>
  <Application>Microsoft Office PowerPoint</Application>
  <PresentationFormat>On-screen Show (4:3)</PresentationFormat>
  <Paragraphs>202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Networks Fundamentals </vt:lpstr>
      <vt:lpstr>PowerPoint Presentation</vt:lpstr>
      <vt:lpstr>Network Devices</vt:lpstr>
      <vt:lpstr>Network Devices</vt:lpstr>
      <vt:lpstr>End Devices</vt:lpstr>
      <vt:lpstr>Network Devices – Hub</vt:lpstr>
      <vt:lpstr>Network Devices – Hub</vt:lpstr>
      <vt:lpstr>Network Devices – Hub</vt:lpstr>
      <vt:lpstr>Network Collision </vt:lpstr>
      <vt:lpstr>Network Devices – Switch</vt:lpstr>
      <vt:lpstr>Network Devices – Switch</vt:lpstr>
      <vt:lpstr>Network Devices – Switch</vt:lpstr>
      <vt:lpstr>Network Devices – Switch</vt:lpstr>
      <vt:lpstr>Network Devices – Router</vt:lpstr>
      <vt:lpstr>Network Devices – Router</vt:lpstr>
      <vt:lpstr>Network Devices – Router</vt:lpstr>
      <vt:lpstr>Network Devices – WLC / AP</vt:lpstr>
      <vt:lpstr>Network Devices – Security Appliances</vt:lpstr>
      <vt:lpstr>Network Devices – Security Appliances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TAC Entry Training</dc:title>
  <dc:creator>Tariq Bader</dc:creator>
  <cp:lastModifiedBy>Wafa Bani Mustafa</cp:lastModifiedBy>
  <cp:revision>285</cp:revision>
  <cp:lastPrinted>2022-08-03T10:03:19Z</cp:lastPrinted>
  <dcterms:created xsi:type="dcterms:W3CDTF">2022-03-16T14:46:46Z</dcterms:created>
  <dcterms:modified xsi:type="dcterms:W3CDTF">2022-08-03T10:04:37Z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2022-03-16T00:00:00Z</vt:filetime>
  </property>
</Properties>
</file>